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83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nva Sans" panose="020B0604020202020204" charset="0"/>
      <p:regular r:id="rId37"/>
    </p:embeddedFont>
    <p:embeddedFont>
      <p:font typeface="Canva Sans Bold" panose="020B0604020202020204" charset="0"/>
      <p:regular r:id="rId38"/>
    </p:embeddedFont>
    <p:embeddedFont>
      <p:font typeface="Open Sauce" panose="020B0604020202020204" charset="0"/>
      <p:regular r:id="rId39"/>
    </p:embeddedFont>
    <p:embeddedFont>
      <p:font typeface="Open Sauce Bold" panose="020B0604020202020204" charset="0"/>
      <p:regular r:id="rId40"/>
    </p:embeddedFont>
    <p:embeddedFont>
      <p:font typeface="Roca One" panose="020B0604020202020204" charset="0"/>
      <p:regular r:id="rId41"/>
    </p:embeddedFont>
    <p:embeddedFont>
      <p:font typeface="Roca One Bold" panose="020B0604020202020204" charset="0"/>
      <p:regular r:id="rId42"/>
    </p:embeddedFont>
    <p:embeddedFont>
      <p:font typeface="Roca One Ultra-Bold" panose="020B0604020202020204" charset="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inimized">
    <p:restoredLeft sz="0" autoAdjust="0"/>
    <p:restoredTop sz="75906" autoAdjust="0"/>
  </p:normalViewPr>
  <p:slideViewPr>
    <p:cSldViewPr>
      <p:cViewPr varScale="1">
        <p:scale>
          <a:sx n="39" d="100"/>
          <a:sy n="39" d="100"/>
        </p:scale>
        <p:origin x="1244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7.fntdata"/><Relationship Id="rId21" Type="http://schemas.openxmlformats.org/officeDocument/2006/relationships/slide" Target="slides/slide17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4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3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arashnic/uplift-modeling" TargetMode="External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5.svg"/><Relationship Id="rId7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47.svg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45.svg"/><Relationship Id="rId7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jpeg"/><Relationship Id="rId5" Type="http://schemas.openxmlformats.org/officeDocument/2006/relationships/image" Target="../media/image47.sv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12" Type="http://schemas.openxmlformats.org/officeDocument/2006/relationships/image" Target="../media/image1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9.jpeg"/><Relationship Id="rId5" Type="http://schemas.openxmlformats.org/officeDocument/2006/relationships/image" Target="../media/image2.svg"/><Relationship Id="rId10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4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4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4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Relationship Id="rId9" Type="http://schemas.openxmlformats.org/officeDocument/2006/relationships/image" Target="../media/image6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mbiata.com/blog/2020-07-07-uplift-modeling/" TargetMode="External"/><Relationship Id="rId4" Type="http://schemas.openxmlformats.org/officeDocument/2006/relationships/image" Target="../media/image4.sv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eg"/><Relationship Id="rId3" Type="http://schemas.openxmlformats.org/officeDocument/2006/relationships/image" Target="../media/image36.svg"/><Relationship Id="rId7" Type="http://schemas.openxmlformats.org/officeDocument/2006/relationships/image" Target="../media/image4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sv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10" Type="http://schemas.openxmlformats.org/officeDocument/2006/relationships/image" Target="../media/image14.png"/><Relationship Id="rId4" Type="http://schemas.openxmlformats.org/officeDocument/2006/relationships/image" Target="../media/image1.pn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9.png"/><Relationship Id="rId5" Type="http://schemas.openxmlformats.org/officeDocument/2006/relationships/image" Target="../media/image4.svg"/><Relationship Id="rId10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3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7835" y="-772917"/>
            <a:ext cx="10999590" cy="11059917"/>
          </a:xfrm>
          <a:custGeom>
            <a:avLst/>
            <a:gdLst/>
            <a:ahLst/>
            <a:cxnLst/>
            <a:rect l="l" t="t" r="r" b="b"/>
            <a:pathLst>
              <a:path w="10999590" h="11059917">
                <a:moveTo>
                  <a:pt x="0" y="0"/>
                </a:moveTo>
                <a:lnTo>
                  <a:pt x="10999590" y="0"/>
                </a:lnTo>
                <a:lnTo>
                  <a:pt x="10999590" y="11059917"/>
                </a:lnTo>
                <a:lnTo>
                  <a:pt x="0" y="1105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3505200" y="5244686"/>
            <a:ext cx="7324343" cy="4649241"/>
          </a:xfrm>
          <a:custGeom>
            <a:avLst/>
            <a:gdLst/>
            <a:ahLst/>
            <a:cxnLst/>
            <a:rect l="l" t="t" r="r" b="b"/>
            <a:pathLst>
              <a:path w="7324343" h="4649241">
                <a:moveTo>
                  <a:pt x="0" y="0"/>
                </a:moveTo>
                <a:lnTo>
                  <a:pt x="7324343" y="0"/>
                </a:lnTo>
                <a:lnTo>
                  <a:pt x="7324343" y="4649241"/>
                </a:lnTo>
                <a:lnTo>
                  <a:pt x="0" y="464924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304249" y="393073"/>
            <a:ext cx="3182440" cy="8642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92"/>
              </a:lnSpc>
              <a:spcBef>
                <a:spcPct val="0"/>
              </a:spcBef>
            </a:pPr>
            <a:r>
              <a:rPr lang="en-US" sz="5378" dirty="0">
                <a:solidFill>
                  <a:srgbClr val="000000"/>
                </a:solidFill>
                <a:latin typeface="Open Sauce"/>
              </a:rPr>
              <a:t>Question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C14F88-448D-911C-5A66-F8D5A0E8944D}"/>
              </a:ext>
            </a:extLst>
          </p:cNvPr>
          <p:cNvSpPr txBox="1"/>
          <p:nvPr/>
        </p:nvSpPr>
        <p:spPr>
          <a:xfrm>
            <a:off x="3505199" y="1943100"/>
            <a:ext cx="1151263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How many of you think Google is listening to us 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A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265621" y="0"/>
            <a:ext cx="14022379" cy="11331378"/>
            <a:chOff x="0" y="0"/>
            <a:chExt cx="3693137" cy="2984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137" cy="2984396"/>
            </a:xfrm>
            <a:custGeom>
              <a:avLst/>
              <a:gdLst/>
              <a:ahLst/>
              <a:cxnLst/>
              <a:rect l="l" t="t" r="r" b="b"/>
              <a:pathLst>
                <a:path w="3693137" h="2984396">
                  <a:moveTo>
                    <a:pt x="0" y="0"/>
                  </a:moveTo>
                  <a:lnTo>
                    <a:pt x="3693137" y="0"/>
                  </a:lnTo>
                  <a:lnTo>
                    <a:pt x="3693137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93137" cy="3060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1889" y="2542373"/>
            <a:ext cx="6379043" cy="5552740"/>
            <a:chOff x="0" y="0"/>
            <a:chExt cx="8505390" cy="740365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6476" b="6476"/>
            <a:stretch>
              <a:fillRect/>
            </a:stretch>
          </p:blipFill>
          <p:spPr>
            <a:xfrm>
              <a:off x="0" y="0"/>
              <a:ext cx="8505390" cy="740365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72375" y="1850859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20" y="0"/>
                </a:lnTo>
                <a:lnTo>
                  <a:pt x="3033220" y="794153"/>
                </a:lnTo>
                <a:lnTo>
                  <a:pt x="0" y="794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4918400" y="592098"/>
            <a:ext cx="10183569" cy="2914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>
                <a:solidFill>
                  <a:srgbClr val="D34A24"/>
                </a:solidFill>
                <a:latin typeface="Roca One"/>
              </a:rPr>
              <a:t>Our breakthrough Solution:</a:t>
            </a:r>
          </a:p>
          <a:p>
            <a:pPr marL="0" lvl="0" indent="0" algn="l">
              <a:lnSpc>
                <a:spcPts val="7679"/>
              </a:lnSpc>
              <a:spcBef>
                <a:spcPct val="0"/>
              </a:spcBef>
            </a:pPr>
            <a:r>
              <a:rPr lang="en-US" sz="6399">
                <a:solidFill>
                  <a:srgbClr val="D34A24"/>
                </a:solidFill>
                <a:latin typeface="Roca One"/>
              </a:rPr>
              <a:t>It’s not a peice of cake!!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70931" y="3966383"/>
            <a:ext cx="11258829" cy="4780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70E"/>
                </a:solidFill>
                <a:latin typeface="Canva Sans"/>
              </a:rPr>
              <a:t>We introduce an </a:t>
            </a:r>
            <a:r>
              <a:rPr lang="en-US" sz="3399">
                <a:solidFill>
                  <a:srgbClr val="05070E"/>
                </a:solidFill>
                <a:latin typeface="Canva Sans Bold"/>
              </a:rPr>
              <a:t>advanced Machine Learning model</a:t>
            </a:r>
            <a:r>
              <a:rPr lang="en-US" sz="3399">
                <a:solidFill>
                  <a:srgbClr val="05070E"/>
                </a:solidFill>
                <a:latin typeface="Canva Sans"/>
              </a:rPr>
              <a:t>, meticulously crafted to redefine the efficiency of online advertising campaigns. </a:t>
            </a:r>
          </a:p>
          <a:p>
            <a:pPr marL="734059" lvl="1" indent="-367030" algn="just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5070E"/>
                </a:solidFill>
                <a:latin typeface="Canva Sans"/>
              </a:rPr>
              <a:t>Our model is a game-changer - it goes a step beyond mere exposure, </a:t>
            </a:r>
            <a:r>
              <a:rPr lang="en-US" sz="3399">
                <a:solidFill>
                  <a:srgbClr val="05070E"/>
                </a:solidFill>
                <a:latin typeface="Canva Sans Bold"/>
              </a:rPr>
              <a:t>identifying individuals as target class</a:t>
            </a:r>
            <a:r>
              <a:rPr lang="en-US" sz="3399">
                <a:solidFill>
                  <a:srgbClr val="05070E"/>
                </a:solidFill>
                <a:latin typeface="Canva Sans"/>
              </a:rPr>
              <a:t> who are not just likely to see the ad but are inclined to act because of it.</a:t>
            </a:r>
          </a:p>
          <a:p>
            <a:pPr algn="just">
              <a:lnSpc>
                <a:spcPts val="4759"/>
              </a:lnSpc>
            </a:pPr>
            <a:endParaRPr lang="en-US" sz="3399">
              <a:solidFill>
                <a:srgbClr val="05070E"/>
              </a:solidFill>
              <a:latin typeface="Canva Sans"/>
            </a:endParaRPr>
          </a:p>
        </p:txBody>
      </p:sp>
    </p:spTree>
  </p:cSld>
  <p:clrMapOvr>
    <a:masterClrMapping/>
  </p:clrMapOvr>
  <p:transition>
    <p:circl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-675116" y="-193673"/>
            <a:ext cx="9819116" cy="10287000"/>
          </a:xfrm>
          <a:custGeom>
            <a:avLst/>
            <a:gdLst/>
            <a:ahLst/>
            <a:cxnLst/>
            <a:rect l="l" t="t" r="r" b="b"/>
            <a:pathLst>
              <a:path w="9819116" h="10287000">
                <a:moveTo>
                  <a:pt x="0" y="10287000"/>
                </a:moveTo>
                <a:lnTo>
                  <a:pt x="9819116" y="10287000"/>
                </a:lnTo>
                <a:lnTo>
                  <a:pt x="9819116" y="0"/>
                </a:lnTo>
                <a:lnTo>
                  <a:pt x="0" y="0"/>
                </a:lnTo>
                <a:lnTo>
                  <a:pt x="0" y="10287000"/>
                </a:lnTo>
                <a:close/>
              </a:path>
            </a:pathLst>
          </a:custGeom>
          <a:blipFill>
            <a:blip r:embed="rId2"/>
            <a:stretch>
              <a:fillRect l="-2773" r="-54767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3152927" y="-2659210"/>
            <a:ext cx="5851914" cy="585191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C107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567708" y="1028700"/>
            <a:ext cx="11226142" cy="1428750"/>
            <a:chOff x="0" y="0"/>
            <a:chExt cx="14968189" cy="1905000"/>
          </a:xfrm>
        </p:grpSpPr>
        <p:sp>
          <p:nvSpPr>
            <p:cNvPr id="10" name="TextBox 10"/>
            <p:cNvSpPr txBox="1"/>
            <p:nvPr/>
          </p:nvSpPr>
          <p:spPr>
            <a:xfrm>
              <a:off x="0" y="346609"/>
              <a:ext cx="6548132" cy="13832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r">
                <a:lnSpc>
                  <a:spcPts val="7360"/>
                </a:lnSpc>
              </a:pPr>
              <a:r>
                <a:rPr lang="en-US" sz="7667">
                  <a:solidFill>
                    <a:srgbClr val="000000"/>
                  </a:solidFill>
                  <a:latin typeface="Roca One Ultra-Bold"/>
                </a:rPr>
                <a:t>DATA SET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6940281" y="0"/>
              <a:ext cx="8027908" cy="190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1279"/>
                </a:lnSpc>
                <a:spcBef>
                  <a:spcPct val="0"/>
                </a:spcBef>
              </a:pPr>
              <a:r>
                <a:rPr lang="en-US" sz="9399">
                  <a:solidFill>
                    <a:srgbClr val="000000"/>
                  </a:solidFill>
                  <a:latin typeface="Roca One"/>
                </a:rPr>
                <a:t>Overview</a:t>
              </a:r>
            </a:p>
          </p:txBody>
        </p:sp>
      </p:grpSp>
      <p:sp>
        <p:nvSpPr>
          <p:cNvPr id="12" name="Freeform 12"/>
          <p:cNvSpPr/>
          <p:nvPr/>
        </p:nvSpPr>
        <p:spPr>
          <a:xfrm rot="-5400000">
            <a:off x="13317362" y="-4700072"/>
            <a:ext cx="9424796" cy="5478486"/>
          </a:xfrm>
          <a:custGeom>
            <a:avLst/>
            <a:gdLst/>
            <a:ahLst/>
            <a:cxnLst/>
            <a:rect l="l" t="t" r="r" b="b"/>
            <a:pathLst>
              <a:path w="9424796" h="5478486">
                <a:moveTo>
                  <a:pt x="0" y="0"/>
                </a:moveTo>
                <a:lnTo>
                  <a:pt x="9424796" y="0"/>
                </a:lnTo>
                <a:lnTo>
                  <a:pt x="9424796" y="5478486"/>
                </a:lnTo>
                <a:lnTo>
                  <a:pt x="0" y="54784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726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Freeform 13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60669" y="2457450"/>
            <a:ext cx="8814077" cy="6773538"/>
          </a:xfrm>
          <a:custGeom>
            <a:avLst/>
            <a:gdLst/>
            <a:ahLst/>
            <a:cxnLst/>
            <a:rect l="l" t="t" r="r" b="b"/>
            <a:pathLst>
              <a:path w="8814077" h="6773538">
                <a:moveTo>
                  <a:pt x="0" y="0"/>
                </a:moveTo>
                <a:lnTo>
                  <a:pt x="8814077" y="0"/>
                </a:lnTo>
                <a:lnTo>
                  <a:pt x="8814077" y="6773538"/>
                </a:lnTo>
                <a:lnTo>
                  <a:pt x="0" y="677353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20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9105362" y="3413423"/>
            <a:ext cx="9182638" cy="4259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86"/>
              </a:lnSpc>
            </a:pPr>
            <a:r>
              <a:rPr lang="en-US" sz="4061">
                <a:solidFill>
                  <a:srgbClr val="000000"/>
                </a:solidFill>
                <a:latin typeface="Canva Sans Bold"/>
              </a:rPr>
              <a:t>Size: 3.02 GB</a:t>
            </a:r>
          </a:p>
          <a:p>
            <a:pPr algn="ctr">
              <a:lnSpc>
                <a:spcPts val="5686"/>
              </a:lnSpc>
            </a:pPr>
            <a:r>
              <a:rPr lang="en-US" sz="4061">
                <a:solidFill>
                  <a:srgbClr val="000000"/>
                </a:solidFill>
                <a:latin typeface="Canva Sans Bold"/>
              </a:rPr>
              <a:t>No. of Samples: 13979592 Entries</a:t>
            </a:r>
          </a:p>
          <a:p>
            <a:pPr algn="ctr">
              <a:lnSpc>
                <a:spcPts val="5686"/>
              </a:lnSpc>
            </a:pPr>
            <a:r>
              <a:rPr lang="en-US" sz="4061">
                <a:solidFill>
                  <a:srgbClr val="000000"/>
                </a:solidFill>
                <a:latin typeface="Canva Sans Bold"/>
              </a:rPr>
              <a:t>No. of features: 12</a:t>
            </a:r>
          </a:p>
          <a:p>
            <a:pPr algn="ctr">
              <a:lnSpc>
                <a:spcPts val="5686"/>
              </a:lnSpc>
            </a:pPr>
            <a:r>
              <a:rPr lang="en-US" sz="4061">
                <a:solidFill>
                  <a:srgbClr val="000000"/>
                </a:solidFill>
                <a:latin typeface="Canva Sans Bold"/>
              </a:rPr>
              <a:t>Reference:</a:t>
            </a:r>
          </a:p>
          <a:p>
            <a:pPr algn="ctr">
              <a:lnSpc>
                <a:spcPts val="5686"/>
              </a:lnSpc>
            </a:pPr>
            <a:r>
              <a:rPr lang="en-US" sz="4061" u="sng">
                <a:solidFill>
                  <a:srgbClr val="000000"/>
                </a:solidFill>
                <a:latin typeface="Canva Sans Bold"/>
                <a:hlinkClick r:id="rId8" tooltip="https://www.kaggle.com/datasets/arashnic/uplift-modeling"/>
              </a:rPr>
              <a:t>https://www.kaggle.com/datasets/arashnic/uplift-modeling</a:t>
            </a:r>
          </a:p>
        </p:txBody>
      </p:sp>
    </p:spTree>
  </p:cSld>
  <p:clrMapOvr>
    <a:masterClrMapping/>
  </p:clrMapOvr>
  <p:transition>
    <p:circl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7835" y="-772917"/>
            <a:ext cx="10999590" cy="11059917"/>
          </a:xfrm>
          <a:custGeom>
            <a:avLst/>
            <a:gdLst/>
            <a:ahLst/>
            <a:cxnLst/>
            <a:rect l="l" t="t" r="r" b="b"/>
            <a:pathLst>
              <a:path w="10999590" h="11059917">
                <a:moveTo>
                  <a:pt x="0" y="0"/>
                </a:moveTo>
                <a:lnTo>
                  <a:pt x="10999590" y="0"/>
                </a:lnTo>
                <a:lnTo>
                  <a:pt x="10999590" y="11059917"/>
                </a:lnTo>
                <a:lnTo>
                  <a:pt x="0" y="1105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425221" y="84545"/>
            <a:ext cx="13282295" cy="2200655"/>
            <a:chOff x="0" y="0"/>
            <a:chExt cx="17709727" cy="2934206"/>
          </a:xfrm>
        </p:grpSpPr>
        <p:grpSp>
          <p:nvGrpSpPr>
            <p:cNvPr id="8" name="Group 8"/>
            <p:cNvGrpSpPr/>
            <p:nvPr/>
          </p:nvGrpSpPr>
          <p:grpSpPr>
            <a:xfrm>
              <a:off x="152224" y="174583"/>
              <a:ext cx="2746923" cy="2746923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C107"/>
              </a:solidFill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0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970019" y="1029206"/>
              <a:ext cx="16739708" cy="190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11279"/>
                </a:lnSpc>
                <a:spcBef>
                  <a:spcPct val="0"/>
                </a:spcBef>
              </a:pPr>
              <a:r>
                <a:rPr lang="en-US" sz="9399">
                  <a:solidFill>
                    <a:srgbClr val="D34A24"/>
                  </a:solidFill>
                  <a:latin typeface="Roca One Ultra-Bold"/>
                </a:rPr>
                <a:t>Project Scope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 rot="-1822789">
              <a:off x="53630" y="435999"/>
              <a:ext cx="2086428" cy="85433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r>
                <a:rPr lang="en-US" sz="2199" spc="512">
                  <a:solidFill>
                    <a:srgbClr val="000000"/>
                  </a:solidFill>
                  <a:latin typeface="Open Sauce Bold"/>
                </a:rPr>
                <a:t>TODAYS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028700" y="3024612"/>
            <a:ext cx="9488530" cy="39329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50879" lvl="1" indent="-425439">
              <a:lnSpc>
                <a:spcPts val="7960"/>
              </a:lnSpc>
              <a:buFont typeface="Arial"/>
              <a:buChar char="•"/>
            </a:pPr>
            <a:r>
              <a:rPr lang="en-US" sz="3941">
                <a:solidFill>
                  <a:srgbClr val="000000"/>
                </a:solidFill>
                <a:latin typeface="Open Sauce"/>
              </a:rPr>
              <a:t>Data Acquisition and Preprocessing</a:t>
            </a:r>
          </a:p>
          <a:p>
            <a:pPr marL="850879" lvl="1" indent="-425439">
              <a:lnSpc>
                <a:spcPts val="7960"/>
              </a:lnSpc>
              <a:buFont typeface="Arial"/>
              <a:buChar char="•"/>
            </a:pPr>
            <a:r>
              <a:rPr lang="en-US" sz="3941">
                <a:solidFill>
                  <a:srgbClr val="000000"/>
                </a:solidFill>
                <a:latin typeface="Open Sauce"/>
              </a:rPr>
              <a:t>Explore Data Analysis</a:t>
            </a:r>
          </a:p>
          <a:p>
            <a:pPr marL="850879" lvl="1" indent="-425439">
              <a:lnSpc>
                <a:spcPts val="7960"/>
              </a:lnSpc>
              <a:buFont typeface="Arial"/>
              <a:buChar char="•"/>
            </a:pPr>
            <a:r>
              <a:rPr lang="en-US" sz="3941">
                <a:solidFill>
                  <a:srgbClr val="000000"/>
                </a:solidFill>
                <a:latin typeface="Open Sauce"/>
              </a:rPr>
              <a:t>Model Building &amp; Evaluation</a:t>
            </a:r>
          </a:p>
          <a:p>
            <a:pPr marL="850879" lvl="1" indent="-425439">
              <a:lnSpc>
                <a:spcPts val="7960"/>
              </a:lnSpc>
              <a:buFont typeface="Arial"/>
              <a:buChar char="•"/>
            </a:pPr>
            <a:r>
              <a:rPr lang="en-US" sz="3941">
                <a:solidFill>
                  <a:srgbClr val="000000"/>
                </a:solidFill>
                <a:latin typeface="Open Sauce"/>
              </a:rPr>
              <a:t>Resampling &amp; Uplifting Model</a:t>
            </a:r>
          </a:p>
        </p:txBody>
      </p:sp>
    </p:spTree>
  </p:cSld>
  <p:clrMapOvr>
    <a:masterClrMapping/>
  </p:clrMapOvr>
  <p:transition>
    <p:circl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3871" y="-514350"/>
            <a:ext cx="18501871" cy="4167704"/>
            <a:chOff x="0" y="0"/>
            <a:chExt cx="4872921" cy="109766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921" cy="1097667"/>
            </a:xfrm>
            <a:custGeom>
              <a:avLst/>
              <a:gdLst/>
              <a:ahLst/>
              <a:cxnLst/>
              <a:rect l="l" t="t" r="r" b="b"/>
              <a:pathLst>
                <a:path w="4872921" h="1097667">
                  <a:moveTo>
                    <a:pt x="0" y="0"/>
                  </a:moveTo>
                  <a:lnTo>
                    <a:pt x="4872921" y="0"/>
                  </a:lnTo>
                  <a:lnTo>
                    <a:pt x="4872921" y="1097667"/>
                  </a:lnTo>
                  <a:lnTo>
                    <a:pt x="0" y="1097667"/>
                  </a:lnTo>
                  <a:close/>
                </a:path>
              </a:pathLst>
            </a:custGeom>
            <a:solidFill>
              <a:srgbClr val="3C7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872921" cy="1145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565203" y="8095113"/>
            <a:ext cx="1163187" cy="11631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701531" y="3751059"/>
            <a:ext cx="12782200" cy="6535941"/>
          </a:xfrm>
          <a:custGeom>
            <a:avLst/>
            <a:gdLst/>
            <a:ahLst/>
            <a:cxnLst/>
            <a:rect l="l" t="t" r="r" b="b"/>
            <a:pathLst>
              <a:path w="12782200" h="6535941">
                <a:moveTo>
                  <a:pt x="0" y="0"/>
                </a:moveTo>
                <a:lnTo>
                  <a:pt x="12782200" y="0"/>
                </a:lnTo>
                <a:lnTo>
                  <a:pt x="12782200" y="6535941"/>
                </a:lnTo>
                <a:lnTo>
                  <a:pt x="0" y="65359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46983" y="281421"/>
            <a:ext cx="18041017" cy="2646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602"/>
              </a:lnSpc>
            </a:pPr>
            <a:r>
              <a:rPr lang="en-US" sz="7573">
                <a:solidFill>
                  <a:srgbClr val="FFFBED"/>
                </a:solidFill>
                <a:latin typeface="Canva Sans Bold"/>
              </a:rPr>
              <a:t>A Seamless Approach to Fetching Data from Amazon S3 into Databricks</a:t>
            </a:r>
          </a:p>
        </p:txBody>
      </p:sp>
    </p:spTree>
  </p:cSld>
  <p:clrMapOvr>
    <a:masterClrMapping/>
  </p:clrMapOvr>
  <p:transition>
    <p:circl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9C0BC4B-B0EF-7024-1939-835C346F97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90537"/>
            <a:ext cx="15240000" cy="9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133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628" y="-259189"/>
            <a:ext cx="7478169" cy="10546189"/>
          </a:xfrm>
          <a:custGeom>
            <a:avLst/>
            <a:gdLst/>
            <a:ahLst/>
            <a:cxnLst/>
            <a:rect l="l" t="t" r="r" b="b"/>
            <a:pathLst>
              <a:path w="7478169" h="10546189">
                <a:moveTo>
                  <a:pt x="0" y="0"/>
                </a:moveTo>
                <a:lnTo>
                  <a:pt x="7478169" y="0"/>
                </a:lnTo>
                <a:lnTo>
                  <a:pt x="7478169" y="10546189"/>
                </a:lnTo>
                <a:lnTo>
                  <a:pt x="0" y="10546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70" r="-154435" b="-140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flipV="1">
            <a:off x="6930304" y="102744"/>
            <a:ext cx="0" cy="10257527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6930304" y="1032756"/>
            <a:ext cx="11362459" cy="7991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070E"/>
                </a:solidFill>
                <a:latin typeface="Open Sauce Bold"/>
              </a:rPr>
              <a:t>f0, f1, f2, f3, f4, f5, f6, f7, f8, f9, f10, f11</a:t>
            </a:r>
            <a:r>
              <a:rPr lang="en-US" sz="3000">
                <a:solidFill>
                  <a:srgbClr val="05070E"/>
                </a:solidFill>
                <a:latin typeface="Open Sauce"/>
              </a:rPr>
              <a:t>: feature values (dense, float)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070E"/>
                </a:solidFill>
                <a:latin typeface="Open Sauce Bold"/>
              </a:rPr>
              <a:t>treatment</a:t>
            </a:r>
            <a:r>
              <a:rPr lang="en-US" sz="3000">
                <a:solidFill>
                  <a:srgbClr val="05070E"/>
                </a:solidFill>
                <a:latin typeface="Open Sauce"/>
              </a:rPr>
              <a:t>: Indicates whether a user was part of the treatment group (1) or the control group (0), reflecting their exposure to the marketing campaign.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070E"/>
                </a:solidFill>
                <a:latin typeface="Open Sauce Bold"/>
              </a:rPr>
              <a:t>conversion</a:t>
            </a:r>
            <a:r>
              <a:rPr lang="en-US" sz="3000">
                <a:solidFill>
                  <a:srgbClr val="05070E"/>
                </a:solidFill>
                <a:latin typeface="Open Sauce"/>
              </a:rPr>
              <a:t>: Signifies whether a user completed a desired action, such as making a purchase (binary indicator), serving as a key metric for the success of the campaign.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070E"/>
                </a:solidFill>
                <a:latin typeface="Open Sauce Bold"/>
              </a:rPr>
              <a:t>visit</a:t>
            </a:r>
            <a:r>
              <a:rPr lang="en-US" sz="3000">
                <a:solidFill>
                  <a:srgbClr val="05070E"/>
                </a:solidFill>
                <a:latin typeface="Open Sauce"/>
              </a:rPr>
              <a:t>: Represents whether a user visited the website or platform (binary indicator), signaling direct engagement with the brand or product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>
                <a:solidFill>
                  <a:srgbClr val="05070E"/>
                </a:solidFill>
                <a:latin typeface="Open Sauce Bold"/>
              </a:rPr>
              <a:t>exposure</a:t>
            </a:r>
            <a:r>
              <a:rPr lang="en-US" sz="3000">
                <a:solidFill>
                  <a:srgbClr val="05070E"/>
                </a:solidFill>
                <a:latin typeface="Open Sauce"/>
              </a:rPr>
              <a:t>: Denotes whether the user was effectively exposed to the treatment, capturing the actual impact of the marketing campaign on the user.(treatment effect)</a:t>
            </a:r>
          </a:p>
          <a:p>
            <a:pPr>
              <a:lnSpc>
                <a:spcPts val="4200"/>
              </a:lnSpc>
            </a:pPr>
            <a:endParaRPr lang="en-US" sz="3000">
              <a:solidFill>
                <a:srgbClr val="05070E"/>
              </a:solidFill>
              <a:latin typeface="Open Sauce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265792" y="4012853"/>
            <a:ext cx="6047833" cy="6047833"/>
          </a:xfrm>
          <a:custGeom>
            <a:avLst/>
            <a:gdLst/>
            <a:ahLst/>
            <a:cxnLst/>
            <a:rect l="l" t="t" r="r" b="b"/>
            <a:pathLst>
              <a:path w="6047833" h="6047833">
                <a:moveTo>
                  <a:pt x="0" y="0"/>
                </a:moveTo>
                <a:lnTo>
                  <a:pt x="6047833" y="0"/>
                </a:lnTo>
                <a:lnTo>
                  <a:pt x="6047833" y="6047834"/>
                </a:lnTo>
                <a:lnTo>
                  <a:pt x="0" y="60478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39448" y="1435383"/>
            <a:ext cx="5494018" cy="25774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613"/>
              </a:lnSpc>
            </a:pPr>
            <a:r>
              <a:rPr lang="en-US" sz="7111">
                <a:solidFill>
                  <a:srgbClr val="BF372A"/>
                </a:solidFill>
                <a:latin typeface="Roca One Ultra-Bold"/>
              </a:rPr>
              <a:t>Description of the features</a:t>
            </a:r>
          </a:p>
        </p:txBody>
      </p:sp>
    </p:spTree>
  </p:cSld>
  <p:clrMapOvr>
    <a:masterClrMapping/>
  </p:clrMapOvr>
  <p:transition>
    <p:circl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52" b="-302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9463663" y="2878592"/>
            <a:ext cx="7511822" cy="7274106"/>
          </a:xfrm>
          <a:custGeom>
            <a:avLst/>
            <a:gdLst/>
            <a:ahLst/>
            <a:cxnLst/>
            <a:rect l="l" t="t" r="r" b="b"/>
            <a:pathLst>
              <a:path w="7511822" h="7274106">
                <a:moveTo>
                  <a:pt x="0" y="0"/>
                </a:moveTo>
                <a:lnTo>
                  <a:pt x="7511823" y="0"/>
                </a:lnTo>
                <a:lnTo>
                  <a:pt x="7511823" y="7274106"/>
                </a:lnTo>
                <a:lnTo>
                  <a:pt x="0" y="727410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585551" y="916442"/>
            <a:ext cx="15957802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 Ultra-Bold"/>
              </a:rPr>
              <a:t>Exploratory Data Analysis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69987" y="3309620"/>
            <a:ext cx="6821446" cy="42444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05635" lvl="1" indent="-402817">
              <a:lnSpc>
                <a:spcPts val="4850"/>
              </a:lnSpc>
              <a:buFont typeface="Arial"/>
              <a:buChar char="•"/>
            </a:pPr>
            <a:r>
              <a:rPr lang="en-US" sz="3731">
                <a:solidFill>
                  <a:srgbClr val="000000"/>
                </a:solidFill>
                <a:latin typeface="Open Sauce"/>
              </a:rPr>
              <a:t> There are 12 features and 2 variables for treatment and 2 variables for target</a:t>
            </a:r>
          </a:p>
          <a:p>
            <a:pPr>
              <a:lnSpc>
                <a:spcPts val="4850"/>
              </a:lnSpc>
            </a:pPr>
            <a:endParaRPr lang="en-US" sz="3731">
              <a:solidFill>
                <a:srgbClr val="000000"/>
              </a:solidFill>
              <a:latin typeface="Open Sauce"/>
            </a:endParaRPr>
          </a:p>
          <a:p>
            <a:pPr marL="805635" lvl="1" indent="-402817">
              <a:lnSpc>
                <a:spcPts val="4850"/>
              </a:lnSpc>
              <a:buFont typeface="Arial"/>
              <a:buChar char="•"/>
            </a:pPr>
            <a:r>
              <a:rPr lang="en-US" sz="3731">
                <a:solidFill>
                  <a:srgbClr val="000000"/>
                </a:solidFill>
                <a:latin typeface="Open Sauce"/>
              </a:rPr>
              <a:t>There are no null values in the 13M users</a:t>
            </a:r>
          </a:p>
        </p:txBody>
      </p:sp>
    </p:spTree>
  </p:cSld>
  <p:clrMapOvr>
    <a:masterClrMapping/>
  </p:clrMapOvr>
  <p:transition>
    <p:circl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628" y="-259189"/>
            <a:ext cx="7478169" cy="10546189"/>
          </a:xfrm>
          <a:custGeom>
            <a:avLst/>
            <a:gdLst/>
            <a:ahLst/>
            <a:cxnLst/>
            <a:rect l="l" t="t" r="r" b="b"/>
            <a:pathLst>
              <a:path w="7478169" h="10546189">
                <a:moveTo>
                  <a:pt x="0" y="0"/>
                </a:moveTo>
                <a:lnTo>
                  <a:pt x="7478169" y="0"/>
                </a:lnTo>
                <a:lnTo>
                  <a:pt x="7478169" y="10546189"/>
                </a:lnTo>
                <a:lnTo>
                  <a:pt x="0" y="105461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270" r="-154435" b="-1404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 rot="-5400000">
            <a:off x="1792016" y="5146282"/>
            <a:ext cx="10257527" cy="0"/>
          </a:xfrm>
          <a:prstGeom prst="line">
            <a:avLst/>
          </a:prstGeom>
          <a:ln w="9525" cap="rnd">
            <a:solidFill>
              <a:srgbClr val="000000">
                <a:alpha val="29804"/>
              </a:srgbClr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7041972" y="1028700"/>
            <a:ext cx="11246028" cy="8076007"/>
          </a:xfrm>
          <a:custGeom>
            <a:avLst/>
            <a:gdLst/>
            <a:ahLst/>
            <a:cxnLst/>
            <a:rect l="l" t="t" r="r" b="b"/>
            <a:pathLst>
              <a:path w="11246028" h="8076007">
                <a:moveTo>
                  <a:pt x="0" y="0"/>
                </a:moveTo>
                <a:lnTo>
                  <a:pt x="11246028" y="0"/>
                </a:lnTo>
                <a:lnTo>
                  <a:pt x="11246028" y="8076007"/>
                </a:lnTo>
                <a:lnTo>
                  <a:pt x="0" y="807600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323761" y="905439"/>
            <a:ext cx="5725391" cy="18737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7161"/>
              </a:lnSpc>
            </a:pPr>
            <a:r>
              <a:rPr lang="en-US" sz="7700">
                <a:solidFill>
                  <a:srgbClr val="BF372A"/>
                </a:solidFill>
                <a:latin typeface="Roca One Ultra-Bold"/>
              </a:rPr>
              <a:t>Correlation Matrix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83551" y="2769686"/>
            <a:ext cx="6837228" cy="565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57"/>
              </a:lnSpc>
            </a:pPr>
            <a:endParaRPr/>
          </a:p>
        </p:txBody>
      </p:sp>
      <p:sp>
        <p:nvSpPr>
          <p:cNvPr id="11" name="TextBox 11"/>
          <p:cNvSpPr txBox="1"/>
          <p:nvPr/>
        </p:nvSpPr>
        <p:spPr>
          <a:xfrm>
            <a:off x="-232157" y="2862510"/>
            <a:ext cx="6837228" cy="718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Some of the features have a strong correlation between them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There were no features with an absolute score correlation above 0.31 for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conversion</a:t>
            </a: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>
                <a:solidFill>
                  <a:srgbClr val="000000"/>
                </a:solidFill>
                <a:latin typeface="Canva Sans"/>
              </a:rPr>
              <a:t>There were two features with an absolute score correlation above 0.31 for </a:t>
            </a:r>
            <a:r>
              <a:rPr lang="en-US" sz="3399">
                <a:solidFill>
                  <a:srgbClr val="000000"/>
                </a:solidFill>
                <a:latin typeface="Canva Sans Bold"/>
              </a:rPr>
              <a:t>visit</a:t>
            </a: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  <a:p>
            <a:pPr algn="ctr">
              <a:lnSpc>
                <a:spcPts val="4759"/>
              </a:lnSpc>
            </a:pPr>
            <a:endParaRPr lang="en-US" sz="3399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  <p:transition>
    <p:circl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930" y="3622204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74962" y="3632665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3" y="0"/>
                </a:lnTo>
                <a:lnTo>
                  <a:pt x="994953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152" b="-302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83884" y="3635877"/>
            <a:ext cx="4108122" cy="41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6"/>
              </a:lnSpc>
              <a:spcBef>
                <a:spcPct val="0"/>
              </a:spcBef>
            </a:pPr>
            <a:r>
              <a:rPr lang="en-US" sz="2627">
                <a:solidFill>
                  <a:srgbClr val="000000"/>
                </a:solidFill>
                <a:latin typeface="Open Sauce Bold"/>
              </a:rPr>
              <a:t>Treatment Vs Count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3884" y="4160260"/>
            <a:ext cx="4108122" cy="103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"/>
              </a:rPr>
              <a:t>The percentages of treatment are: 85% with treatment and 15% without treatment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48464" y="3788039"/>
            <a:ext cx="4108122" cy="41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6"/>
              </a:lnSpc>
              <a:spcBef>
                <a:spcPct val="0"/>
              </a:spcBef>
            </a:pPr>
            <a:r>
              <a:rPr lang="en-US" sz="2627">
                <a:solidFill>
                  <a:srgbClr val="000000"/>
                </a:solidFill>
                <a:latin typeface="Open Sauce Bold"/>
              </a:rPr>
              <a:t>Exposure Vs Count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48464" y="4316732"/>
            <a:ext cx="4108122" cy="103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"/>
              </a:rPr>
              <a:t>The percentages of exposure are: 3% with exposure and 97% without exposure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0272439" y="5411422"/>
            <a:ext cx="6986861" cy="4439927"/>
          </a:xfrm>
          <a:custGeom>
            <a:avLst/>
            <a:gdLst/>
            <a:ahLst/>
            <a:cxnLst/>
            <a:rect l="l" t="t" r="r" b="b"/>
            <a:pathLst>
              <a:path w="6986861" h="4439927">
                <a:moveTo>
                  <a:pt x="0" y="0"/>
                </a:moveTo>
                <a:lnTo>
                  <a:pt x="6986861" y="0"/>
                </a:lnTo>
                <a:lnTo>
                  <a:pt x="6986861" y="4439926"/>
                </a:lnTo>
                <a:lnTo>
                  <a:pt x="0" y="44399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88930" y="5573990"/>
            <a:ext cx="7059249" cy="4530735"/>
          </a:xfrm>
          <a:custGeom>
            <a:avLst/>
            <a:gdLst/>
            <a:ahLst/>
            <a:cxnLst/>
            <a:rect l="l" t="t" r="r" b="b"/>
            <a:pathLst>
              <a:path w="7059249" h="4530735">
                <a:moveTo>
                  <a:pt x="0" y="0"/>
                </a:moveTo>
                <a:lnTo>
                  <a:pt x="7059249" y="0"/>
                </a:lnTo>
                <a:lnTo>
                  <a:pt x="7059249" y="4530735"/>
                </a:lnTo>
                <a:lnTo>
                  <a:pt x="0" y="453073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-499" r="-49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664762" y="69993"/>
            <a:ext cx="16904915" cy="45351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90"/>
              </a:lnSpc>
            </a:pPr>
            <a:r>
              <a:rPr lang="en-US" sz="8300">
                <a:solidFill>
                  <a:srgbClr val="D2400B"/>
                </a:solidFill>
                <a:latin typeface="Roca One Bold"/>
              </a:rPr>
              <a:t>Imbalance Between  features</a:t>
            </a:r>
          </a:p>
          <a:p>
            <a:pPr algn="ctr">
              <a:lnSpc>
                <a:spcPts val="9199"/>
              </a:lnSpc>
            </a:pPr>
            <a:r>
              <a:rPr lang="en-US" sz="3999">
                <a:solidFill>
                  <a:srgbClr val="D2400B"/>
                </a:solidFill>
                <a:latin typeface="Roca One Bold"/>
              </a:rPr>
              <a:t>Calculation of proportion for each category</a:t>
            </a:r>
          </a:p>
          <a:p>
            <a:pPr algn="ctr">
              <a:lnSpc>
                <a:spcPts val="6900"/>
              </a:lnSpc>
            </a:pPr>
            <a:endParaRPr lang="en-US" sz="3999">
              <a:solidFill>
                <a:srgbClr val="D2400B"/>
              </a:solidFill>
              <a:latin typeface="Roca One Bold"/>
            </a:endParaRPr>
          </a:p>
        </p:txBody>
      </p:sp>
    </p:spTree>
  </p:cSld>
  <p:clrMapOvr>
    <a:masterClrMapping/>
  </p:clrMapOvr>
  <p:transition>
    <p:circl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88930" y="3622204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4" y="0"/>
                </a:lnTo>
                <a:lnTo>
                  <a:pt x="994954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774962" y="3632665"/>
            <a:ext cx="994954" cy="994954"/>
          </a:xfrm>
          <a:custGeom>
            <a:avLst/>
            <a:gdLst/>
            <a:ahLst/>
            <a:cxnLst/>
            <a:rect l="l" t="t" r="r" b="b"/>
            <a:pathLst>
              <a:path w="994954" h="994954">
                <a:moveTo>
                  <a:pt x="0" y="0"/>
                </a:moveTo>
                <a:lnTo>
                  <a:pt x="994953" y="0"/>
                </a:lnTo>
                <a:lnTo>
                  <a:pt x="994953" y="994953"/>
                </a:lnTo>
                <a:lnTo>
                  <a:pt x="0" y="9949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2152" b="-302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83884" y="3635877"/>
            <a:ext cx="4108122" cy="41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6"/>
              </a:lnSpc>
              <a:spcBef>
                <a:spcPct val="0"/>
              </a:spcBef>
            </a:pPr>
            <a:r>
              <a:rPr lang="en-US" sz="2627">
                <a:solidFill>
                  <a:srgbClr val="000000"/>
                </a:solidFill>
                <a:latin typeface="Open Sauce Bold"/>
              </a:rPr>
              <a:t>Conversion Vs Count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83884" y="4160260"/>
            <a:ext cx="4108122" cy="103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"/>
              </a:rPr>
              <a:t>The percentages of conversion are: 0.2% with conversion and 99% without conversion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148464" y="3788039"/>
            <a:ext cx="4108122" cy="414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416"/>
              </a:lnSpc>
              <a:spcBef>
                <a:spcPct val="0"/>
              </a:spcBef>
            </a:pPr>
            <a:r>
              <a:rPr lang="en-US" sz="2627">
                <a:solidFill>
                  <a:srgbClr val="000000"/>
                </a:solidFill>
                <a:latin typeface="Open Sauce Bold"/>
              </a:rPr>
              <a:t>Visits Vs Count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1148464" y="4316732"/>
            <a:ext cx="4108122" cy="1032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766"/>
              </a:lnSpc>
              <a:spcBef>
                <a:spcPct val="0"/>
              </a:spcBef>
            </a:pPr>
            <a:r>
              <a:rPr lang="en-US" sz="2127">
                <a:solidFill>
                  <a:srgbClr val="000000"/>
                </a:solidFill>
                <a:latin typeface="Open Sauce"/>
              </a:rPr>
              <a:t>The percentages of visits are: 5% with conversion and 95% without conversion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74912" y="49667"/>
            <a:ext cx="17766834" cy="358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090"/>
              </a:lnSpc>
            </a:pPr>
            <a:r>
              <a:rPr lang="en-US" sz="8300">
                <a:solidFill>
                  <a:srgbClr val="3C7F72"/>
                </a:solidFill>
                <a:latin typeface="Roca One"/>
              </a:rPr>
              <a:t>Imbalance between features</a:t>
            </a:r>
          </a:p>
          <a:p>
            <a:pPr marL="0" lvl="0" indent="0" algn="ctr">
              <a:lnSpc>
                <a:spcPts val="9199"/>
              </a:lnSpc>
            </a:pPr>
            <a:r>
              <a:rPr lang="en-US" sz="3999">
                <a:solidFill>
                  <a:srgbClr val="3C7F72"/>
                </a:solidFill>
                <a:latin typeface="Roca One"/>
              </a:rPr>
              <a:t>Calculation of proportion for each category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888930" y="5573990"/>
            <a:ext cx="6956883" cy="4420877"/>
          </a:xfrm>
          <a:custGeom>
            <a:avLst/>
            <a:gdLst/>
            <a:ahLst/>
            <a:cxnLst/>
            <a:rect l="l" t="t" r="r" b="b"/>
            <a:pathLst>
              <a:path w="6956883" h="4420877">
                <a:moveTo>
                  <a:pt x="0" y="0"/>
                </a:moveTo>
                <a:lnTo>
                  <a:pt x="6956884" y="0"/>
                </a:lnTo>
                <a:lnTo>
                  <a:pt x="6956884" y="4420877"/>
                </a:lnTo>
                <a:lnTo>
                  <a:pt x="0" y="44208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8960919" y="5578062"/>
            <a:ext cx="7556441" cy="4801877"/>
          </a:xfrm>
          <a:custGeom>
            <a:avLst/>
            <a:gdLst/>
            <a:ahLst/>
            <a:cxnLst/>
            <a:rect l="l" t="t" r="r" b="b"/>
            <a:pathLst>
              <a:path w="7556441" h="4801877">
                <a:moveTo>
                  <a:pt x="0" y="0"/>
                </a:moveTo>
                <a:lnTo>
                  <a:pt x="7556441" y="0"/>
                </a:lnTo>
                <a:lnTo>
                  <a:pt x="7556441" y="4801877"/>
                </a:lnTo>
                <a:lnTo>
                  <a:pt x="0" y="480187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ircl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7835" y="-772917"/>
            <a:ext cx="10999590" cy="11059917"/>
          </a:xfrm>
          <a:custGeom>
            <a:avLst/>
            <a:gdLst/>
            <a:ahLst/>
            <a:cxnLst/>
            <a:rect l="l" t="t" r="r" b="b"/>
            <a:pathLst>
              <a:path w="10999590" h="11059917">
                <a:moveTo>
                  <a:pt x="0" y="0"/>
                </a:moveTo>
                <a:lnTo>
                  <a:pt x="10999590" y="0"/>
                </a:lnTo>
                <a:lnTo>
                  <a:pt x="10999590" y="11059917"/>
                </a:lnTo>
                <a:lnTo>
                  <a:pt x="0" y="1105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831703" y="562854"/>
            <a:ext cx="5887904" cy="3235594"/>
          </a:xfrm>
          <a:custGeom>
            <a:avLst/>
            <a:gdLst/>
            <a:ahLst/>
            <a:cxnLst/>
            <a:rect l="l" t="t" r="r" b="b"/>
            <a:pathLst>
              <a:path w="5887904" h="3235594">
                <a:moveTo>
                  <a:pt x="0" y="0"/>
                </a:moveTo>
                <a:lnTo>
                  <a:pt x="5887903" y="0"/>
                </a:lnTo>
                <a:lnTo>
                  <a:pt x="5887903" y="3235594"/>
                </a:lnTo>
                <a:lnTo>
                  <a:pt x="0" y="323559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1314" b="-461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2073240" y="183610"/>
            <a:ext cx="5505962" cy="4573432"/>
          </a:xfrm>
          <a:custGeom>
            <a:avLst/>
            <a:gdLst/>
            <a:ahLst/>
            <a:cxnLst/>
            <a:rect l="l" t="t" r="r" b="b"/>
            <a:pathLst>
              <a:path w="5505962" h="4573432">
                <a:moveTo>
                  <a:pt x="0" y="0"/>
                </a:moveTo>
                <a:lnTo>
                  <a:pt x="5505962" y="0"/>
                </a:lnTo>
                <a:lnTo>
                  <a:pt x="5505962" y="4573432"/>
                </a:lnTo>
                <a:lnTo>
                  <a:pt x="0" y="457343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067" b="-339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8131891" y="612745"/>
            <a:ext cx="3135813" cy="3135813"/>
          </a:xfrm>
          <a:custGeom>
            <a:avLst/>
            <a:gdLst/>
            <a:ahLst/>
            <a:cxnLst/>
            <a:rect l="l" t="t" r="r" b="b"/>
            <a:pathLst>
              <a:path w="3135813" h="3135813">
                <a:moveTo>
                  <a:pt x="0" y="0"/>
                </a:moveTo>
                <a:lnTo>
                  <a:pt x="3135813" y="0"/>
                </a:lnTo>
                <a:lnTo>
                  <a:pt x="3135813" y="3135813"/>
                </a:lnTo>
                <a:lnTo>
                  <a:pt x="0" y="313581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10" name="Picture 1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>
          <a:xfrm>
            <a:off x="1680284" y="4757042"/>
            <a:ext cx="6823926" cy="5174811"/>
          </a:xfrm>
          <a:prstGeom prst="rect">
            <a:avLst/>
          </a:prstGeom>
        </p:spPr>
      </p:pic>
      <p:sp>
        <p:nvSpPr>
          <p:cNvPr id="11" name="Freeform 11"/>
          <p:cNvSpPr/>
          <p:nvPr/>
        </p:nvSpPr>
        <p:spPr>
          <a:xfrm>
            <a:off x="9788617" y="5143500"/>
            <a:ext cx="6506178" cy="4878258"/>
          </a:xfrm>
          <a:custGeom>
            <a:avLst/>
            <a:gdLst/>
            <a:ahLst/>
            <a:cxnLst/>
            <a:rect l="l" t="t" r="r" b="b"/>
            <a:pathLst>
              <a:path w="6506178" h="4878258">
                <a:moveTo>
                  <a:pt x="0" y="0"/>
                </a:moveTo>
                <a:lnTo>
                  <a:pt x="6506178" y="0"/>
                </a:lnTo>
                <a:lnTo>
                  <a:pt x="6506178" y="4878258"/>
                </a:lnTo>
                <a:lnTo>
                  <a:pt x="0" y="4878258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2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  <p:bldLst>
      <p:bldP spid="7" grpId="0" animBg="1"/>
      <p:bldP spid="8" grpId="0" animBg="1"/>
      <p:bldP spid="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52" b="-302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234636" y="3164342"/>
            <a:ext cx="14787233" cy="2842380"/>
          </a:xfrm>
          <a:custGeom>
            <a:avLst/>
            <a:gdLst/>
            <a:ahLst/>
            <a:cxnLst/>
            <a:rect l="l" t="t" r="r" b="b"/>
            <a:pathLst>
              <a:path w="14787233" h="2842380">
                <a:moveTo>
                  <a:pt x="0" y="0"/>
                </a:moveTo>
                <a:lnTo>
                  <a:pt x="14787233" y="0"/>
                </a:lnTo>
                <a:lnTo>
                  <a:pt x="14787233" y="2842380"/>
                </a:lnTo>
                <a:lnTo>
                  <a:pt x="0" y="2842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3429" b="-1342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74912" y="916442"/>
            <a:ext cx="1776683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3C7F72"/>
                </a:solidFill>
                <a:latin typeface="Roca One"/>
              </a:rPr>
              <a:t>Conversion for Treatment and Exposure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9050" y="5371280"/>
            <a:ext cx="18116550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 b="1" dirty="0"/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b="1" dirty="0">
                <a:solidFill>
                  <a:srgbClr val="05070E"/>
                </a:solidFill>
                <a:latin typeface="Canva Sans"/>
              </a:rPr>
              <a:t>It seems that it is only worth giving the full exposure instead of giving it partially.</a:t>
            </a:r>
          </a:p>
          <a:p>
            <a:pPr algn="ctr">
              <a:lnSpc>
                <a:spcPts val="4759"/>
              </a:lnSpc>
            </a:pPr>
            <a:endParaRPr lang="en-US" sz="3399" b="1" dirty="0">
              <a:solidFill>
                <a:srgbClr val="05070E"/>
              </a:solidFill>
              <a:latin typeface="Canva Sans"/>
            </a:endParaRPr>
          </a:p>
        </p:txBody>
      </p:sp>
    </p:spTree>
  </p:cSld>
  <p:clrMapOvr>
    <a:masterClrMapping/>
  </p:clrMapOvr>
  <p:transition>
    <p:circl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52" b="-302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364391" y="2878592"/>
            <a:ext cx="13142819" cy="3184641"/>
          </a:xfrm>
          <a:custGeom>
            <a:avLst/>
            <a:gdLst/>
            <a:ahLst/>
            <a:cxnLst/>
            <a:rect l="l" t="t" r="r" b="b"/>
            <a:pathLst>
              <a:path w="13142819" h="3184641">
                <a:moveTo>
                  <a:pt x="0" y="0"/>
                </a:moveTo>
                <a:lnTo>
                  <a:pt x="13142819" y="0"/>
                </a:lnTo>
                <a:lnTo>
                  <a:pt x="13142819" y="3184641"/>
                </a:lnTo>
                <a:lnTo>
                  <a:pt x="0" y="31846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11670" b="-1167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393962" y="916442"/>
            <a:ext cx="17766834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3C7F72"/>
                </a:solidFill>
                <a:latin typeface="Roca One"/>
              </a:rPr>
              <a:t>Conversion for Visits and Exposure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0" y="6148958"/>
            <a:ext cx="18288000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5070E"/>
                </a:solidFill>
                <a:latin typeface="Canva Sans Bold"/>
              </a:rPr>
              <a:t>It can be seen similar behavior as in conversion, it seems that only giving the full treatment and avoiding sending the partial treatment yield better results.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5070E"/>
              </a:solidFill>
              <a:latin typeface="Canva Sans Bold"/>
            </a:endParaRPr>
          </a:p>
        </p:txBody>
      </p:sp>
    </p:spTree>
  </p:cSld>
  <p:clrMapOvr>
    <a:masterClrMapping/>
  </p:clrMapOvr>
  <p:transition>
    <p:circl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52" b="-302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2627589" y="2726192"/>
            <a:ext cx="13455440" cy="3489441"/>
          </a:xfrm>
          <a:custGeom>
            <a:avLst/>
            <a:gdLst/>
            <a:ahLst/>
            <a:cxnLst/>
            <a:rect l="l" t="t" r="r" b="b"/>
            <a:pathLst>
              <a:path w="13455440" h="3489441">
                <a:moveTo>
                  <a:pt x="0" y="0"/>
                </a:moveTo>
                <a:lnTo>
                  <a:pt x="13455440" y="0"/>
                </a:lnTo>
                <a:lnTo>
                  <a:pt x="13455440" y="3489441"/>
                </a:lnTo>
                <a:lnTo>
                  <a:pt x="0" y="348944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148" b="-1709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262926" y="478292"/>
            <a:ext cx="17766834" cy="213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3C7F72"/>
                </a:solidFill>
                <a:latin typeface="Roca One"/>
              </a:rPr>
              <a:t>Impact of Treatment, Visit, Exposure on Conversion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59473" y="6263258"/>
            <a:ext cx="17728527" cy="18053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dirty="0">
                <a:solidFill>
                  <a:srgbClr val="05070E"/>
                </a:solidFill>
                <a:latin typeface="Canva Sans Bold"/>
              </a:rPr>
              <a:t>In brief, there is a negative impact of the partial treatment on the results, either on visits and conversions. </a:t>
            </a:r>
          </a:p>
          <a:p>
            <a:pPr>
              <a:lnSpc>
                <a:spcPts val="4759"/>
              </a:lnSpc>
            </a:pPr>
            <a:endParaRPr lang="en-US" sz="3399" dirty="0">
              <a:solidFill>
                <a:srgbClr val="05070E"/>
              </a:solidFill>
              <a:latin typeface="Canva Sans Bold"/>
            </a:endParaRPr>
          </a:p>
        </p:txBody>
      </p:sp>
    </p:spTree>
  </p:cSld>
  <p:clrMapOvr>
    <a:masterClrMapping/>
  </p:clrMapOvr>
  <p:transition>
    <p:circl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815773" y="-167105"/>
            <a:ext cx="11472227" cy="11535146"/>
          </a:xfrm>
          <a:custGeom>
            <a:avLst/>
            <a:gdLst/>
            <a:ahLst/>
            <a:cxnLst/>
            <a:rect l="l" t="t" r="r" b="b"/>
            <a:pathLst>
              <a:path w="11472227" h="11535146">
                <a:moveTo>
                  <a:pt x="0" y="0"/>
                </a:moveTo>
                <a:lnTo>
                  <a:pt x="11472227" y="0"/>
                </a:lnTo>
                <a:lnTo>
                  <a:pt x="11472227" y="11535147"/>
                </a:lnTo>
                <a:lnTo>
                  <a:pt x="0" y="115351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736325" y="1111222"/>
          <a:ext cx="9631122" cy="7524287"/>
        </p:xfrm>
        <a:graphic>
          <a:graphicData uri="http://schemas.openxmlformats.org/drawingml/2006/table">
            <a:tbl>
              <a:tblPr/>
              <a:tblGrid>
                <a:gridCol w="4309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15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79057"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Open Sauce Bold"/>
                        </a:rPr>
                        <a:t>Model Names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5039"/>
                        </a:lnSpc>
                        <a:defRPr/>
                      </a:pPr>
                      <a:r>
                        <a:rPr lang="en-US" sz="3599">
                          <a:solidFill>
                            <a:srgbClr val="000000"/>
                          </a:solidFill>
                          <a:latin typeface="Open Sauce Bold"/>
                        </a:rPr>
                        <a:t>Accuracy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6029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Logistic Regression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0.9476651556524834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3827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Random Forest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0.9232986185517099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5374"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Gradient-Boosted Trees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</a:rPr>
                        <a:t>0.9490420267105043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B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Freeform 4"/>
          <p:cNvSpPr/>
          <p:nvPr/>
        </p:nvSpPr>
        <p:spPr>
          <a:xfrm>
            <a:off x="4758373" y="274487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TextBox 5"/>
          <p:cNvSpPr txBox="1"/>
          <p:nvPr/>
        </p:nvSpPr>
        <p:spPr>
          <a:xfrm>
            <a:off x="688069" y="691666"/>
            <a:ext cx="5725391" cy="2294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8741"/>
              </a:lnSpc>
            </a:pPr>
            <a:r>
              <a:rPr lang="en-US" sz="9399">
                <a:solidFill>
                  <a:srgbClr val="D34A24"/>
                </a:solidFill>
                <a:latin typeface="Roca One Ultra-Bold"/>
              </a:rPr>
              <a:t>Model Approach </a:t>
            </a:r>
            <a:r>
              <a:rPr lang="en-US" sz="9399" u="none">
                <a:solidFill>
                  <a:srgbClr val="D34A24"/>
                </a:solidFill>
                <a:latin typeface="Roca One Ultra-Bold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29107" y="5733493"/>
            <a:ext cx="5725391" cy="3667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00"/>
              </a:lnSpc>
            </a:pPr>
            <a:r>
              <a:rPr lang="en-US" sz="3000">
                <a:solidFill>
                  <a:srgbClr val="05070E"/>
                </a:solidFill>
                <a:latin typeface="Roca One"/>
              </a:rPr>
              <a:t>FOCAL POINT OF MODELLING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5070E"/>
                </a:solidFill>
                <a:latin typeface="Roca One Semi-Bold"/>
              </a:rPr>
              <a:t>Conversion as the Key Metric</a:t>
            </a:r>
            <a:r>
              <a:rPr lang="en-US" sz="3000">
                <a:solidFill>
                  <a:srgbClr val="05070E"/>
                </a:solidFill>
                <a:latin typeface="Roca One"/>
              </a:rPr>
              <a:t>: - the ultimate indicator of a user making a purchase.</a:t>
            </a:r>
          </a:p>
          <a:p>
            <a:pPr marL="647700" lvl="1" indent="-323850">
              <a:lnSpc>
                <a:spcPts val="3600"/>
              </a:lnSpc>
              <a:buFont typeface="Arial"/>
              <a:buChar char="•"/>
            </a:pPr>
            <a:r>
              <a:rPr lang="en-US" sz="3000">
                <a:solidFill>
                  <a:srgbClr val="05070E"/>
                </a:solidFill>
                <a:latin typeface="Roca One Semi-Bold"/>
              </a:rPr>
              <a:t>Targeting Conversion with Precision score</a:t>
            </a:r>
          </a:p>
          <a:p>
            <a:pPr algn="l">
              <a:lnSpc>
                <a:spcPts val="3600"/>
              </a:lnSpc>
            </a:pPr>
            <a:endParaRPr lang="en-US" sz="3000">
              <a:solidFill>
                <a:srgbClr val="05070E"/>
              </a:solidFill>
              <a:latin typeface="Roca One Semi-Bold"/>
            </a:endParaRPr>
          </a:p>
        </p:txBody>
      </p:sp>
    </p:spTree>
  </p:cSld>
  <p:clrMapOvr>
    <a:masterClrMapping/>
  </p:clrMapOvr>
  <p:transition>
    <p:circl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52" b="-302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647276" y="3394996"/>
            <a:ext cx="8889953" cy="5448579"/>
          </a:xfrm>
          <a:custGeom>
            <a:avLst/>
            <a:gdLst/>
            <a:ahLst/>
            <a:cxnLst/>
            <a:rect l="l" t="t" r="r" b="b"/>
            <a:pathLst>
              <a:path w="8889953" h="5448579">
                <a:moveTo>
                  <a:pt x="0" y="0"/>
                </a:moveTo>
                <a:lnTo>
                  <a:pt x="8889953" y="0"/>
                </a:lnTo>
                <a:lnTo>
                  <a:pt x="8889953" y="5448579"/>
                </a:lnTo>
                <a:lnTo>
                  <a:pt x="0" y="54485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644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-2972692" y="916442"/>
            <a:ext cx="23360278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 Ultra-Bold"/>
              </a:rPr>
              <a:t>Confusion Matrix </a:t>
            </a:r>
            <a:r>
              <a:rPr lang="en-US" sz="9399" u="none">
                <a:solidFill>
                  <a:srgbClr val="D34A24"/>
                </a:solidFill>
                <a:latin typeface="Roca One Ultra-Bold"/>
              </a:rPr>
              <a:t>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398819" y="3347371"/>
            <a:ext cx="9525" cy="3978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72"/>
              </a:lnSpc>
            </a:pPr>
            <a:endParaRPr/>
          </a:p>
        </p:txBody>
      </p:sp>
      <p:sp>
        <p:nvSpPr>
          <p:cNvPr id="12" name="TextBox 12"/>
          <p:cNvSpPr txBox="1"/>
          <p:nvPr/>
        </p:nvSpPr>
        <p:spPr>
          <a:xfrm>
            <a:off x="13784349" y="4035104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3" name="TextBox 13"/>
          <p:cNvSpPr txBox="1"/>
          <p:nvPr/>
        </p:nvSpPr>
        <p:spPr>
          <a:xfrm>
            <a:off x="9139238" y="4274503"/>
            <a:ext cx="9525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723695" y="3503422"/>
            <a:ext cx="8133550" cy="6602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True Positives (TP): the benefit of targeting and conversion. 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True Negatives (TN): the benefit of not targeting. 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False Positives (FP): the cost of targeting when there is no conversion.</a:t>
            </a:r>
          </a:p>
          <a:p>
            <a:pPr algn="just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Canva Sans Bold"/>
              </a:rPr>
              <a:t>False Negatives (FN): the cost of not targeting to a user who would have been converted.</a:t>
            </a:r>
          </a:p>
          <a:p>
            <a:pPr algn="just">
              <a:lnSpc>
                <a:spcPts val="3360"/>
              </a:lnSpc>
            </a:pPr>
            <a:endParaRPr lang="en-US" sz="3500">
              <a:solidFill>
                <a:srgbClr val="000000"/>
              </a:solidFill>
              <a:latin typeface="Canva Sans Bold"/>
            </a:endParaRPr>
          </a:p>
        </p:txBody>
      </p:sp>
    </p:spTree>
  </p:cSld>
  <p:clrMapOvr>
    <a:masterClrMapping/>
  </p:clrMapOvr>
  <p:transition>
    <p:circl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64881" y="2654253"/>
            <a:ext cx="7453276" cy="4672390"/>
          </a:xfrm>
          <a:custGeom>
            <a:avLst/>
            <a:gdLst/>
            <a:ahLst/>
            <a:cxnLst/>
            <a:rect l="l" t="t" r="r" b="b"/>
            <a:pathLst>
              <a:path w="7453276" h="4672390">
                <a:moveTo>
                  <a:pt x="0" y="0"/>
                </a:moveTo>
                <a:lnTo>
                  <a:pt x="7453276" y="0"/>
                </a:lnTo>
                <a:lnTo>
                  <a:pt x="7453276" y="4672390"/>
                </a:lnTo>
                <a:lnTo>
                  <a:pt x="0" y="46723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0481349" y="2771630"/>
            <a:ext cx="7078803" cy="4437636"/>
          </a:xfrm>
          <a:custGeom>
            <a:avLst/>
            <a:gdLst/>
            <a:ahLst/>
            <a:cxnLst/>
            <a:rect l="l" t="t" r="r" b="b"/>
            <a:pathLst>
              <a:path w="7078803" h="4437636">
                <a:moveTo>
                  <a:pt x="0" y="0"/>
                </a:moveTo>
                <a:lnTo>
                  <a:pt x="7078803" y="0"/>
                </a:lnTo>
                <a:lnTo>
                  <a:pt x="7078803" y="4437636"/>
                </a:lnTo>
                <a:lnTo>
                  <a:pt x="0" y="4437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0" y="7770062"/>
            <a:ext cx="17857245" cy="13938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000000"/>
                </a:solidFill>
                <a:latin typeface="Canva Sans Bold"/>
              </a:rPr>
              <a:t>Resampling the training data in which both treatment group and target group have balanced distribution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64881" y="348615"/>
            <a:ext cx="7616528" cy="2263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Canva Sans Bold"/>
              </a:rPr>
              <a:t>Before Resampling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Canva Sans Bold"/>
              </a:rPr>
              <a:t>Treatmnet Class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943625" y="225925"/>
            <a:ext cx="7616528" cy="22637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Canva Sans Bold"/>
              </a:rPr>
              <a:t>After Resampling</a:t>
            </a:r>
          </a:p>
          <a:p>
            <a:pPr algn="ctr">
              <a:lnSpc>
                <a:spcPts val="9100"/>
              </a:lnSpc>
            </a:pPr>
            <a:r>
              <a:rPr lang="en-US" sz="6500">
                <a:solidFill>
                  <a:srgbClr val="000000"/>
                </a:solidFill>
                <a:latin typeface="Canva Sans Bold"/>
              </a:rPr>
              <a:t>Target Class</a:t>
            </a:r>
          </a:p>
        </p:txBody>
      </p:sp>
    </p:spTree>
  </p:cSld>
  <p:clrMapOvr>
    <a:masterClrMapping/>
  </p:clrMapOvr>
  <p:transition>
    <p:circl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331677" y="-108708"/>
            <a:ext cx="10563275" cy="10621209"/>
          </a:xfrm>
          <a:custGeom>
            <a:avLst/>
            <a:gdLst/>
            <a:ahLst/>
            <a:cxnLst/>
            <a:rect l="l" t="t" r="r" b="b"/>
            <a:pathLst>
              <a:path w="10563275" h="10621209">
                <a:moveTo>
                  <a:pt x="0" y="0"/>
                </a:moveTo>
                <a:lnTo>
                  <a:pt x="10563275" y="0"/>
                </a:lnTo>
                <a:lnTo>
                  <a:pt x="10563275" y="10621209"/>
                </a:lnTo>
                <a:lnTo>
                  <a:pt x="0" y="1062120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932579" y="954874"/>
            <a:ext cx="5985250" cy="8774479"/>
            <a:chOff x="0" y="0"/>
            <a:chExt cx="1576362" cy="2310974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576362" cy="2310974"/>
            </a:xfrm>
            <a:custGeom>
              <a:avLst/>
              <a:gdLst/>
              <a:ahLst/>
              <a:cxnLst/>
              <a:rect l="l" t="t" r="r" b="b"/>
              <a:pathLst>
                <a:path w="1576362" h="2310974">
                  <a:moveTo>
                    <a:pt x="0" y="0"/>
                  </a:moveTo>
                  <a:lnTo>
                    <a:pt x="1576362" y="0"/>
                  </a:lnTo>
                  <a:lnTo>
                    <a:pt x="1576362" y="2310974"/>
                  </a:lnTo>
                  <a:lnTo>
                    <a:pt x="0" y="2310974"/>
                  </a:lnTo>
                  <a:close/>
                </a:path>
              </a:pathLst>
            </a:custGeom>
            <a:solidFill>
              <a:srgbClr val="FFC10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576362" cy="235859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0038368" y="361347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19" y="0"/>
                </a:lnTo>
                <a:lnTo>
                  <a:pt x="3033219" y="794152"/>
                </a:lnTo>
                <a:lnTo>
                  <a:pt x="0" y="7941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377382" y="2190819"/>
            <a:ext cx="7315200" cy="2952681"/>
          </a:xfrm>
          <a:custGeom>
            <a:avLst/>
            <a:gdLst/>
            <a:ahLst/>
            <a:cxnLst/>
            <a:rect l="l" t="t" r="r" b="b"/>
            <a:pathLst>
              <a:path w="7315200" h="2952681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377382" y="5557156"/>
            <a:ext cx="7315200" cy="2952681"/>
          </a:xfrm>
          <a:custGeom>
            <a:avLst/>
            <a:gdLst/>
            <a:ahLst/>
            <a:cxnLst/>
            <a:rect l="l" t="t" r="r" b="b"/>
            <a:pathLst>
              <a:path w="7315200" h="2952681">
                <a:moveTo>
                  <a:pt x="0" y="0"/>
                </a:moveTo>
                <a:lnTo>
                  <a:pt x="7315200" y="0"/>
                </a:lnTo>
                <a:lnTo>
                  <a:pt x="7315200" y="2952681"/>
                </a:lnTo>
                <a:lnTo>
                  <a:pt x="0" y="295268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81992" y="641149"/>
            <a:ext cx="6910589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6599"/>
              </a:lnSpc>
              <a:spcBef>
                <a:spcPct val="0"/>
              </a:spcBef>
            </a:pPr>
            <a:r>
              <a:rPr lang="en-US" sz="5499">
                <a:solidFill>
                  <a:srgbClr val="D34A24"/>
                </a:solidFill>
                <a:latin typeface="Roca One Ultra-Bold"/>
              </a:rPr>
              <a:t>UpliftModeling - The Edge: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77382" y="2044464"/>
            <a:ext cx="7315200" cy="217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endParaRPr/>
          </a:p>
          <a:p>
            <a:pPr algn="ctr">
              <a:lnSpc>
                <a:spcPts val="3499"/>
              </a:lnSpc>
            </a:pPr>
            <a:endParaRPr/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5070E"/>
                </a:solidFill>
                <a:latin typeface="Canva Sans Bold"/>
              </a:rPr>
              <a:t>Target class : Treatment, Visit (Dropping Conversion , Exposure)</a:t>
            </a:r>
          </a:p>
          <a:p>
            <a:pPr algn="ctr">
              <a:lnSpc>
                <a:spcPts val="3499"/>
              </a:lnSpc>
            </a:pPr>
            <a:endParaRPr lang="en-US" sz="2499">
              <a:solidFill>
                <a:srgbClr val="05070E"/>
              </a:solidFill>
              <a:latin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377382" y="6656942"/>
            <a:ext cx="7315200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5070E"/>
                </a:solidFill>
                <a:latin typeface="Open Sauce Bold"/>
                <a:ea typeface="Open Sauce Bold"/>
              </a:rPr>
              <a:t>𝑈𝑝𝑙𝑖𝑓𝑡 score = P(TR)/P(T) + P(CN)/P(C) - P(TN)/P(T) - P(CR)/P(C)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421842" y="1444424"/>
            <a:ext cx="2978525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5070E"/>
                </a:solidFill>
                <a:latin typeface="Canva Sans Bold"/>
              </a:rPr>
              <a:t>RESPONDENTS R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58568" y="5025655"/>
            <a:ext cx="4533271" cy="815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49"/>
              </a:lnSpc>
            </a:pPr>
            <a:r>
              <a:rPr lang="en-US" sz="2499">
                <a:solidFill>
                  <a:srgbClr val="05070E"/>
                </a:solidFill>
                <a:latin typeface="Open Sauce Bold"/>
              </a:rPr>
              <a:t>NON </a:t>
            </a:r>
          </a:p>
          <a:p>
            <a:pPr algn="ctr">
              <a:lnSpc>
                <a:spcPts val="3249"/>
              </a:lnSpc>
              <a:spcBef>
                <a:spcPct val="0"/>
              </a:spcBef>
            </a:pPr>
            <a:r>
              <a:rPr lang="en-US" sz="2499">
                <a:solidFill>
                  <a:srgbClr val="05070E"/>
                </a:solidFill>
                <a:latin typeface="Open Sauce Bold"/>
              </a:rPr>
              <a:t>RESPONDENTS 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965143" y="3006439"/>
            <a:ext cx="3891921" cy="860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5070E"/>
                </a:solidFill>
                <a:latin typeface="Canva Sans Bold"/>
              </a:rPr>
              <a:t>T indicated </a:t>
            </a:r>
          </a:p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5070E"/>
                </a:solidFill>
                <a:latin typeface="Canva Sans Bold"/>
              </a:rPr>
              <a:t>treatment group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254133" y="6676020"/>
            <a:ext cx="3313942" cy="869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5070E"/>
                </a:solidFill>
                <a:latin typeface="Canva Sans Bold"/>
              </a:rPr>
              <a:t>C indicated </a:t>
            </a:r>
          </a:p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05070E"/>
                </a:solidFill>
                <a:latin typeface="Canva Sans Bold"/>
              </a:rPr>
              <a:t>Control group </a:t>
            </a:r>
          </a:p>
        </p:txBody>
      </p:sp>
    </p:spTree>
  </p:cSld>
  <p:clrMapOvr>
    <a:masterClrMapping/>
  </p:clrMapOvr>
  <p:transition>
    <p:circl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52628" y="-259189"/>
            <a:ext cx="19027094" cy="2985381"/>
          </a:xfrm>
          <a:custGeom>
            <a:avLst/>
            <a:gdLst/>
            <a:ahLst/>
            <a:cxnLst/>
            <a:rect l="l" t="t" r="r" b="b"/>
            <a:pathLst>
              <a:path w="19027094" h="2985381">
                <a:moveTo>
                  <a:pt x="0" y="0"/>
                </a:moveTo>
                <a:lnTo>
                  <a:pt x="19027093" y="0"/>
                </a:lnTo>
                <a:lnTo>
                  <a:pt x="19027093" y="2985381"/>
                </a:lnTo>
                <a:lnTo>
                  <a:pt x="0" y="29853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2152" b="-30287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407073" y="25737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-254673" y="2726192"/>
            <a:ext cx="19102145" cy="0"/>
          </a:xfrm>
          <a:prstGeom prst="line">
            <a:avLst/>
          </a:prstGeom>
          <a:ln w="38100" cap="flat">
            <a:solidFill>
              <a:srgbClr val="3C7F7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224284" y="916442"/>
            <a:ext cx="17035016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"/>
              </a:rPr>
              <a:t>The End Goal: and References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6434" y="3097667"/>
            <a:ext cx="17007289" cy="7447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4557" lvl="1" indent="-287278" algn="just">
              <a:lnSpc>
                <a:spcPts val="3725"/>
              </a:lnSpc>
              <a:buFont typeface="Arial"/>
              <a:buChar char="•"/>
            </a:pPr>
            <a:r>
              <a:rPr lang="en-US" sz="2661">
                <a:solidFill>
                  <a:srgbClr val="05070E"/>
                </a:solidFill>
                <a:latin typeface="Open Sauce Bold"/>
              </a:rPr>
              <a:t>Our mission is clear</a:t>
            </a:r>
            <a:r>
              <a:rPr lang="en-US" sz="2661">
                <a:solidFill>
                  <a:srgbClr val="05070E"/>
                </a:solidFill>
                <a:latin typeface="Open Sauce"/>
              </a:rPr>
              <a:t> - to elevate conversion rates by effectively identifying and engaging users who are on the cusp of purchasing. We're not just aiming for clicks; we're aiming for meaningful engagements that lead to sales.</a:t>
            </a:r>
          </a:p>
          <a:p>
            <a:pPr algn="just">
              <a:lnSpc>
                <a:spcPts val="3725"/>
              </a:lnSpc>
            </a:pPr>
            <a:endParaRPr lang="en-US" sz="2661">
              <a:solidFill>
                <a:srgbClr val="05070E"/>
              </a:solidFill>
              <a:latin typeface="Open Sauce"/>
            </a:endParaRPr>
          </a:p>
          <a:p>
            <a:pPr marL="574557" lvl="1" indent="-287278" algn="just">
              <a:lnSpc>
                <a:spcPts val="3725"/>
              </a:lnSpc>
              <a:buFont typeface="Arial"/>
              <a:buChar char="•"/>
            </a:pPr>
            <a:r>
              <a:rPr lang="en-US" sz="2661">
                <a:solidFill>
                  <a:srgbClr val="05070E"/>
                </a:solidFill>
                <a:latin typeface="Open Sauce"/>
              </a:rPr>
              <a:t>This story provides a clear overview of your project's objectives, </a:t>
            </a:r>
            <a:r>
              <a:rPr lang="en-US" sz="2661">
                <a:solidFill>
                  <a:srgbClr val="05070E"/>
                </a:solidFill>
                <a:latin typeface="Open Sauce Bold"/>
              </a:rPr>
              <a:t>data-centric approach</a:t>
            </a:r>
            <a:r>
              <a:rPr lang="en-US" sz="2661">
                <a:solidFill>
                  <a:srgbClr val="05070E"/>
                </a:solidFill>
                <a:latin typeface="Open Sauce"/>
              </a:rPr>
              <a:t>, and the sophisticated modeling techniques employed, all aimed at enhancing the effectiveness of digital advertising campaigns.</a:t>
            </a:r>
          </a:p>
          <a:p>
            <a:pPr>
              <a:lnSpc>
                <a:spcPts val="3725"/>
              </a:lnSpc>
            </a:pPr>
            <a:endParaRPr lang="en-US" sz="2661">
              <a:solidFill>
                <a:srgbClr val="05070E"/>
              </a:solidFill>
              <a:latin typeface="Open Sauce"/>
            </a:endParaRPr>
          </a:p>
          <a:p>
            <a:pPr>
              <a:lnSpc>
                <a:spcPts val="3725"/>
              </a:lnSpc>
            </a:pPr>
            <a:r>
              <a:rPr lang="en-US" sz="2661">
                <a:solidFill>
                  <a:srgbClr val="05070E"/>
                </a:solidFill>
                <a:latin typeface="Open Sauce Bold"/>
              </a:rPr>
              <a:t>References:</a:t>
            </a:r>
          </a:p>
          <a:p>
            <a:pPr marL="574557" lvl="1" indent="-287278">
              <a:lnSpc>
                <a:spcPts val="3725"/>
              </a:lnSpc>
              <a:buFont typeface="Arial"/>
              <a:buChar char="•"/>
            </a:pPr>
            <a:r>
              <a:rPr lang="en-US" sz="2661">
                <a:solidFill>
                  <a:srgbClr val="05070E"/>
                </a:solidFill>
                <a:latin typeface="Open Sauce"/>
              </a:rPr>
              <a:t>Provost,F and Fawcett, Tom. (2013). Data science-what you need to know about analytic-thinking and decision-making. USA: O'RELLY.</a:t>
            </a:r>
          </a:p>
          <a:p>
            <a:pPr marL="574557" lvl="1" indent="-287278">
              <a:lnSpc>
                <a:spcPts val="3725"/>
              </a:lnSpc>
              <a:buFont typeface="Arial"/>
              <a:buChar char="•"/>
            </a:pPr>
            <a:r>
              <a:rPr lang="en-US" sz="2661">
                <a:solidFill>
                  <a:srgbClr val="05070E"/>
                </a:solidFill>
                <a:latin typeface="Open Sauce"/>
              </a:rPr>
              <a:t>*Kane, K., Lo, V. S., und Zheng. J., 2014. Mining for the Truly Responsive Customers and Prospects Using True-Lift Modeling: Comparison of New and Existing Methods. Journal of Marketing Analytics, 82(4), pp. 218-238.</a:t>
            </a:r>
          </a:p>
          <a:p>
            <a:pPr marL="574557" lvl="1" indent="-287278">
              <a:lnSpc>
                <a:spcPts val="3725"/>
              </a:lnSpc>
              <a:buFont typeface="Arial"/>
              <a:buChar char="•"/>
            </a:pPr>
            <a:r>
              <a:rPr lang="en-US" sz="2661">
                <a:solidFill>
                  <a:srgbClr val="05070E"/>
                </a:solidFill>
                <a:latin typeface="Open Sauce"/>
              </a:rPr>
              <a:t>*AMBIATA,"How uplift modeling works", </a:t>
            </a:r>
            <a:r>
              <a:rPr lang="en-US" sz="2661" u="sng">
                <a:solidFill>
                  <a:srgbClr val="05070E"/>
                </a:solidFill>
                <a:latin typeface="Open Sauce"/>
                <a:hlinkClick r:id="rId5" tooltip="https://ambiata.com/blog/2020-07-07-uplift-modeling/"/>
              </a:rPr>
              <a:t>https://ambiata.com/blog/2020-07-07-uplift-modeling/</a:t>
            </a:r>
            <a:r>
              <a:rPr lang="en-US" sz="2661">
                <a:solidFill>
                  <a:srgbClr val="05070E"/>
                </a:solidFill>
                <a:latin typeface="Open Sauce"/>
              </a:rPr>
              <a:t>,</a:t>
            </a:r>
          </a:p>
          <a:p>
            <a:pPr>
              <a:lnSpc>
                <a:spcPts val="3725"/>
              </a:lnSpc>
            </a:pPr>
            <a:endParaRPr lang="en-US" sz="2661">
              <a:solidFill>
                <a:srgbClr val="05070E"/>
              </a:solidFill>
              <a:latin typeface="Open Sauce"/>
            </a:endParaRPr>
          </a:p>
        </p:txBody>
      </p:sp>
    </p:spTree>
  </p:cSld>
  <p:clrMapOvr>
    <a:masterClrMapping/>
  </p:clrMapOvr>
  <p:transition>
    <p:circl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8357344" y="-24617"/>
            <a:ext cx="9263906" cy="9297716"/>
          </a:xfrm>
          <a:custGeom>
            <a:avLst/>
            <a:gdLst/>
            <a:ahLst/>
            <a:cxnLst/>
            <a:rect l="l" t="t" r="r" b="b"/>
            <a:pathLst>
              <a:path w="9263906" h="9297716">
                <a:moveTo>
                  <a:pt x="0" y="0"/>
                </a:moveTo>
                <a:lnTo>
                  <a:pt x="9263906" y="0"/>
                </a:lnTo>
                <a:lnTo>
                  <a:pt x="9263906" y="9297715"/>
                </a:lnTo>
                <a:lnTo>
                  <a:pt x="0" y="929771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-330883" y="6840445"/>
            <a:ext cx="9042479" cy="358607"/>
            <a:chOff x="0" y="0"/>
            <a:chExt cx="2680832" cy="10631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80832" cy="106317"/>
            </a:xfrm>
            <a:custGeom>
              <a:avLst/>
              <a:gdLst/>
              <a:ahLst/>
              <a:cxnLst/>
              <a:rect l="l" t="t" r="r" b="b"/>
              <a:pathLst>
                <a:path w="2680832" h="106317">
                  <a:moveTo>
                    <a:pt x="0" y="0"/>
                  </a:moveTo>
                  <a:lnTo>
                    <a:pt x="2680832" y="0"/>
                  </a:lnTo>
                  <a:lnTo>
                    <a:pt x="2680832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FFAF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2680832" cy="153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46059" y="7552751"/>
            <a:ext cx="8774632" cy="368040"/>
            <a:chOff x="0" y="0"/>
            <a:chExt cx="2601423" cy="1091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601423" cy="109113"/>
            </a:xfrm>
            <a:custGeom>
              <a:avLst/>
              <a:gdLst/>
              <a:ahLst/>
              <a:cxnLst/>
              <a:rect l="l" t="t" r="r" b="b"/>
              <a:pathLst>
                <a:path w="2601423" h="109113">
                  <a:moveTo>
                    <a:pt x="0" y="0"/>
                  </a:moveTo>
                  <a:lnTo>
                    <a:pt x="2601423" y="0"/>
                  </a:lnTo>
                  <a:lnTo>
                    <a:pt x="2601423" y="109113"/>
                  </a:lnTo>
                  <a:lnTo>
                    <a:pt x="0" y="109113"/>
                  </a:ln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601423" cy="1567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146059" y="8214454"/>
            <a:ext cx="8586881" cy="358607"/>
            <a:chOff x="0" y="0"/>
            <a:chExt cx="2545760" cy="10631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545760" cy="106317"/>
            </a:xfrm>
            <a:custGeom>
              <a:avLst/>
              <a:gdLst/>
              <a:ahLst/>
              <a:cxnLst/>
              <a:rect l="l" t="t" r="r" b="b"/>
              <a:pathLst>
                <a:path w="2545760" h="106317">
                  <a:moveTo>
                    <a:pt x="0" y="0"/>
                  </a:moveTo>
                  <a:lnTo>
                    <a:pt x="2545760" y="0"/>
                  </a:lnTo>
                  <a:lnTo>
                    <a:pt x="2545760" y="106317"/>
                  </a:lnTo>
                  <a:lnTo>
                    <a:pt x="0" y="106317"/>
                  </a:lnTo>
                  <a:close/>
                </a:path>
              </a:pathLst>
            </a:custGeom>
            <a:solidFill>
              <a:srgbClr val="9928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545760" cy="1539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46059" y="8914491"/>
            <a:ext cx="8646113" cy="342530"/>
            <a:chOff x="0" y="0"/>
            <a:chExt cx="2563321" cy="10155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63321" cy="101550"/>
            </a:xfrm>
            <a:custGeom>
              <a:avLst/>
              <a:gdLst/>
              <a:ahLst/>
              <a:cxnLst/>
              <a:rect l="l" t="t" r="r" b="b"/>
              <a:pathLst>
                <a:path w="2563321" h="101550">
                  <a:moveTo>
                    <a:pt x="0" y="0"/>
                  </a:moveTo>
                  <a:lnTo>
                    <a:pt x="2563321" y="0"/>
                  </a:lnTo>
                  <a:lnTo>
                    <a:pt x="2563321" y="101550"/>
                  </a:lnTo>
                  <a:lnTo>
                    <a:pt x="0" y="101550"/>
                  </a:lnTo>
                  <a:close/>
                </a:path>
              </a:pathLst>
            </a:custGeom>
            <a:solidFill>
              <a:srgbClr val="3C7F72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563321" cy="1491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3144500" y="4783045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7569677" y="8095113"/>
            <a:ext cx="1163187" cy="1163187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Freeform 20"/>
          <p:cNvSpPr/>
          <p:nvPr/>
        </p:nvSpPr>
        <p:spPr>
          <a:xfrm>
            <a:off x="10328686" y="423910"/>
            <a:ext cx="4873214" cy="4873214"/>
          </a:xfrm>
          <a:custGeom>
            <a:avLst/>
            <a:gdLst/>
            <a:ahLst/>
            <a:cxnLst/>
            <a:rect l="l" t="t" r="r" b="b"/>
            <a:pathLst>
              <a:path w="4873214" h="4873214">
                <a:moveTo>
                  <a:pt x="0" y="0"/>
                </a:moveTo>
                <a:lnTo>
                  <a:pt x="4873214" y="0"/>
                </a:lnTo>
                <a:lnTo>
                  <a:pt x="4873214" y="4873213"/>
                </a:lnTo>
                <a:lnTo>
                  <a:pt x="0" y="487321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1028700" y="1028700"/>
            <a:ext cx="141732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279"/>
              </a:lnSpc>
              <a:spcBef>
                <a:spcPct val="0"/>
              </a:spcBef>
            </a:pPr>
            <a:r>
              <a:rPr lang="en-US" sz="9399" u="none">
                <a:solidFill>
                  <a:srgbClr val="D34A24"/>
                </a:solidFill>
                <a:latin typeface="Roca One Ultra-Bold"/>
              </a:rPr>
              <a:t>Thank you!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28700" y="3677003"/>
            <a:ext cx="14173200" cy="11060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895"/>
              </a:lnSpc>
            </a:pPr>
            <a:r>
              <a:rPr lang="en-US" sz="9399">
                <a:solidFill>
                  <a:srgbClr val="3C7F72"/>
                </a:solidFill>
                <a:latin typeface="Roca One"/>
              </a:rPr>
              <a:t>Want to invest??</a:t>
            </a:r>
          </a:p>
        </p:txBody>
      </p:sp>
    </p:spTree>
  </p:cSld>
  <p:clrMapOvr>
    <a:masterClrMapping/>
  </p:clrMapOvr>
  <p:transition>
    <p:circl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-630700"/>
            <a:ext cx="10999590" cy="11059917"/>
          </a:xfrm>
          <a:custGeom>
            <a:avLst/>
            <a:gdLst/>
            <a:ahLst/>
            <a:cxnLst/>
            <a:rect l="l" t="t" r="r" b="b"/>
            <a:pathLst>
              <a:path w="10999590" h="11059917">
                <a:moveTo>
                  <a:pt x="0" y="0"/>
                </a:moveTo>
                <a:lnTo>
                  <a:pt x="10999590" y="0"/>
                </a:lnTo>
                <a:lnTo>
                  <a:pt x="10999590" y="11059917"/>
                </a:lnTo>
                <a:lnTo>
                  <a:pt x="0" y="1105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-142217" y="665585"/>
            <a:ext cx="17010978" cy="1823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7"/>
              </a:lnSpc>
              <a:spcBef>
                <a:spcPct val="0"/>
              </a:spcBef>
            </a:pPr>
            <a:r>
              <a:rPr lang="en-US" sz="5613" dirty="0">
                <a:solidFill>
                  <a:srgbClr val="000000"/>
                </a:solidFill>
                <a:latin typeface="Open Sauce"/>
              </a:rPr>
              <a:t>We are targeting Yes! ,  but are we better targeting ??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32213" y="1395836"/>
            <a:ext cx="19491158" cy="9958866"/>
          </a:xfrm>
          <a:prstGeom prst="rect">
            <a:avLst/>
          </a:prstGeom>
        </p:spPr>
      </p:pic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7835" y="-772917"/>
            <a:ext cx="10999590" cy="11059917"/>
          </a:xfrm>
          <a:custGeom>
            <a:avLst/>
            <a:gdLst/>
            <a:ahLst/>
            <a:cxnLst/>
            <a:rect l="l" t="t" r="r" b="b"/>
            <a:pathLst>
              <a:path w="10999590" h="11059917">
                <a:moveTo>
                  <a:pt x="0" y="0"/>
                </a:moveTo>
                <a:lnTo>
                  <a:pt x="10999590" y="0"/>
                </a:lnTo>
                <a:lnTo>
                  <a:pt x="10999590" y="11059917"/>
                </a:lnTo>
                <a:lnTo>
                  <a:pt x="0" y="110599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31208" y="325221"/>
            <a:ext cx="7541759" cy="4273664"/>
          </a:xfrm>
          <a:custGeom>
            <a:avLst/>
            <a:gdLst/>
            <a:ahLst/>
            <a:cxnLst/>
            <a:rect l="l" t="t" r="r" b="b"/>
            <a:pathLst>
              <a:path w="7541759" h="4273664">
                <a:moveTo>
                  <a:pt x="0" y="0"/>
                </a:moveTo>
                <a:lnTo>
                  <a:pt x="7541760" y="0"/>
                </a:lnTo>
                <a:lnTo>
                  <a:pt x="7541760" y="4273663"/>
                </a:lnTo>
                <a:lnTo>
                  <a:pt x="0" y="42736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8" name="Picture 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/>
          <a:stretch>
            <a:fillRect/>
          </a:stretch>
        </p:blipFill>
        <p:spPr>
          <a:xfrm>
            <a:off x="9289353" y="325221"/>
            <a:ext cx="8740407" cy="5905680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2149514" y="4999121"/>
            <a:ext cx="5029317" cy="5029317"/>
          </a:xfrm>
          <a:custGeom>
            <a:avLst/>
            <a:gdLst/>
            <a:ahLst/>
            <a:cxnLst/>
            <a:rect l="l" t="t" r="r" b="b"/>
            <a:pathLst>
              <a:path w="5029317" h="5029317">
                <a:moveTo>
                  <a:pt x="0" y="0"/>
                </a:moveTo>
                <a:lnTo>
                  <a:pt x="5029317" y="0"/>
                </a:lnTo>
                <a:lnTo>
                  <a:pt x="5029317" y="5029317"/>
                </a:lnTo>
                <a:lnTo>
                  <a:pt x="0" y="50293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017835" y="-772917"/>
            <a:ext cx="10999590" cy="11059917"/>
          </a:xfrm>
          <a:custGeom>
            <a:avLst/>
            <a:gdLst/>
            <a:ahLst/>
            <a:cxnLst/>
            <a:rect l="l" t="t" r="r" b="b"/>
            <a:pathLst>
              <a:path w="10999590" h="11059917">
                <a:moveTo>
                  <a:pt x="0" y="0"/>
                </a:moveTo>
                <a:lnTo>
                  <a:pt x="10999590" y="0"/>
                </a:lnTo>
                <a:lnTo>
                  <a:pt x="10999590" y="11059917"/>
                </a:lnTo>
                <a:lnTo>
                  <a:pt x="0" y="1105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12567616" y="723462"/>
            <a:ext cx="3566842" cy="1960095"/>
          </a:xfrm>
          <a:custGeom>
            <a:avLst/>
            <a:gdLst/>
            <a:ahLst/>
            <a:cxnLst/>
            <a:rect l="l" t="t" r="r" b="b"/>
            <a:pathLst>
              <a:path w="3566842" h="1960095">
                <a:moveTo>
                  <a:pt x="0" y="0"/>
                </a:moveTo>
                <a:lnTo>
                  <a:pt x="3566842" y="0"/>
                </a:lnTo>
                <a:lnTo>
                  <a:pt x="3566842" y="1960095"/>
                </a:lnTo>
                <a:lnTo>
                  <a:pt x="0" y="196009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1314" b="-4615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98877" y="2864985"/>
            <a:ext cx="2145543" cy="3576094"/>
          </a:xfrm>
          <a:custGeom>
            <a:avLst/>
            <a:gdLst/>
            <a:ahLst/>
            <a:cxnLst/>
            <a:rect l="l" t="t" r="r" b="b"/>
            <a:pathLst>
              <a:path w="2145543" h="3576094">
                <a:moveTo>
                  <a:pt x="0" y="0"/>
                </a:moveTo>
                <a:lnTo>
                  <a:pt x="2145543" y="0"/>
                </a:lnTo>
                <a:lnTo>
                  <a:pt x="2145543" y="3576094"/>
                </a:lnTo>
                <a:lnTo>
                  <a:pt x="0" y="357609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2111" r="-4526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690348" y="3041485"/>
            <a:ext cx="4054394" cy="3340760"/>
          </a:xfrm>
          <a:custGeom>
            <a:avLst/>
            <a:gdLst/>
            <a:ahLst/>
            <a:cxnLst/>
            <a:rect l="l" t="t" r="r" b="b"/>
            <a:pathLst>
              <a:path w="4054394" h="3340760">
                <a:moveTo>
                  <a:pt x="0" y="0"/>
                </a:moveTo>
                <a:lnTo>
                  <a:pt x="4054393" y="0"/>
                </a:lnTo>
                <a:lnTo>
                  <a:pt x="4054393" y="3340761"/>
                </a:lnTo>
                <a:lnTo>
                  <a:pt x="0" y="33407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29230" r="-2689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0486122" y="2982652"/>
            <a:ext cx="2924735" cy="3458427"/>
          </a:xfrm>
          <a:custGeom>
            <a:avLst/>
            <a:gdLst/>
            <a:ahLst/>
            <a:cxnLst/>
            <a:rect l="l" t="t" r="r" b="b"/>
            <a:pathLst>
              <a:path w="2924735" h="3458427">
                <a:moveTo>
                  <a:pt x="0" y="0"/>
                </a:moveTo>
                <a:lnTo>
                  <a:pt x="2924735" y="0"/>
                </a:lnTo>
                <a:lnTo>
                  <a:pt x="2924735" y="3458428"/>
                </a:lnTo>
                <a:lnTo>
                  <a:pt x="0" y="34584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57540" r="-52677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5579649" y="6545089"/>
            <a:ext cx="5793527" cy="3476116"/>
          </a:xfrm>
          <a:custGeom>
            <a:avLst/>
            <a:gdLst/>
            <a:ahLst/>
            <a:cxnLst/>
            <a:rect l="l" t="t" r="r" b="b"/>
            <a:pathLst>
              <a:path w="5793527" h="3476116">
                <a:moveTo>
                  <a:pt x="0" y="0"/>
                </a:moveTo>
                <a:lnTo>
                  <a:pt x="5793527" y="0"/>
                </a:lnTo>
                <a:lnTo>
                  <a:pt x="5793527" y="3476116"/>
                </a:lnTo>
                <a:lnTo>
                  <a:pt x="0" y="347611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2" name="Freeform 12"/>
          <p:cNvSpPr/>
          <p:nvPr/>
        </p:nvSpPr>
        <p:spPr>
          <a:xfrm>
            <a:off x="10130742" y="6277364"/>
            <a:ext cx="3635497" cy="3635497"/>
          </a:xfrm>
          <a:custGeom>
            <a:avLst/>
            <a:gdLst/>
            <a:ahLst/>
            <a:cxnLst/>
            <a:rect l="l" t="t" r="r" b="b"/>
            <a:pathLst>
              <a:path w="3635497" h="3635497">
                <a:moveTo>
                  <a:pt x="0" y="0"/>
                </a:moveTo>
                <a:lnTo>
                  <a:pt x="3635497" y="0"/>
                </a:lnTo>
                <a:lnTo>
                  <a:pt x="3635497" y="3635497"/>
                </a:lnTo>
                <a:lnTo>
                  <a:pt x="0" y="3635497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554280" y="380124"/>
            <a:ext cx="3834739" cy="6485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27"/>
              </a:lnSpc>
              <a:spcBef>
                <a:spcPct val="0"/>
              </a:spcBef>
            </a:pPr>
            <a:r>
              <a:rPr lang="en-US" sz="4020" dirty="0">
                <a:solidFill>
                  <a:srgbClr val="000000"/>
                </a:solidFill>
                <a:latin typeface="Open Sauce"/>
              </a:rPr>
              <a:t>Our solution is 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004334" y="1413472"/>
            <a:ext cx="6944157" cy="957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12"/>
              </a:lnSpc>
              <a:spcBef>
                <a:spcPct val="0"/>
              </a:spcBef>
            </a:pPr>
            <a:r>
              <a:rPr lang="en-US" sz="5932" dirty="0">
                <a:solidFill>
                  <a:srgbClr val="000000"/>
                </a:solidFill>
                <a:latin typeface="Open Sauce"/>
              </a:rPr>
              <a:t>Features targeting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49809" y="6730200"/>
            <a:ext cx="1169577" cy="2934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658"/>
              </a:lnSpc>
              <a:spcBef>
                <a:spcPct val="0"/>
              </a:spcBef>
            </a:pPr>
            <a:r>
              <a:rPr lang="en-US" sz="18198" dirty="0">
                <a:solidFill>
                  <a:srgbClr val="000000"/>
                </a:solidFill>
                <a:latin typeface="Open Sauce"/>
              </a:rPr>
              <a:t>=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411817" y="-583295"/>
            <a:ext cx="10999590" cy="11059917"/>
          </a:xfrm>
          <a:custGeom>
            <a:avLst/>
            <a:gdLst/>
            <a:ahLst/>
            <a:cxnLst/>
            <a:rect l="l" t="t" r="r" b="b"/>
            <a:pathLst>
              <a:path w="10999590" h="11059917">
                <a:moveTo>
                  <a:pt x="0" y="0"/>
                </a:moveTo>
                <a:lnTo>
                  <a:pt x="10999590" y="0"/>
                </a:lnTo>
                <a:lnTo>
                  <a:pt x="10999590" y="11059917"/>
                </a:lnTo>
                <a:lnTo>
                  <a:pt x="0" y="110599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595563" y="1111402"/>
            <a:ext cx="19491158" cy="9958866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5078208" y="677077"/>
            <a:ext cx="7342392" cy="6411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369"/>
              </a:lnSpc>
              <a:spcBef>
                <a:spcPct val="0"/>
              </a:spcBef>
            </a:pPr>
            <a:r>
              <a:rPr lang="en-US" sz="4130" dirty="0">
                <a:solidFill>
                  <a:srgbClr val="000000"/>
                </a:solidFill>
                <a:latin typeface="Open Sauce"/>
              </a:rPr>
              <a:t>Treating everyone same </a:t>
            </a:r>
          </a:p>
        </p:txBody>
      </p:sp>
    </p:spTree>
  </p:cSld>
  <p:clrMapOvr>
    <a:masterClrMapping/>
  </p:clrMapOvr>
  <p:transition>
    <p:circl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7259300" y="-386458"/>
            <a:ext cx="10999590" cy="11059917"/>
          </a:xfrm>
          <a:custGeom>
            <a:avLst/>
            <a:gdLst/>
            <a:ahLst/>
            <a:cxnLst/>
            <a:rect l="l" t="t" r="r" b="b"/>
            <a:pathLst>
              <a:path w="10999590" h="11059917">
                <a:moveTo>
                  <a:pt x="0" y="0"/>
                </a:moveTo>
                <a:lnTo>
                  <a:pt x="10999590" y="0"/>
                </a:lnTo>
                <a:lnTo>
                  <a:pt x="10999590" y="11059916"/>
                </a:lnTo>
                <a:lnTo>
                  <a:pt x="0" y="110599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17579202" y="8095113"/>
            <a:ext cx="1163187" cy="1163187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6481" y="3967157"/>
            <a:ext cx="18299501" cy="6816102"/>
          </a:xfrm>
          <a:prstGeom prst="rect">
            <a:avLst/>
          </a:prstGeom>
        </p:spPr>
      </p:pic>
      <p:sp>
        <p:nvSpPr>
          <p:cNvPr id="8" name="Freeform 8"/>
          <p:cNvSpPr/>
          <p:nvPr/>
        </p:nvSpPr>
        <p:spPr>
          <a:xfrm>
            <a:off x="11615877" y="251316"/>
            <a:ext cx="4892184" cy="4892184"/>
          </a:xfrm>
          <a:custGeom>
            <a:avLst/>
            <a:gdLst/>
            <a:ahLst/>
            <a:cxnLst/>
            <a:rect l="l" t="t" r="r" b="b"/>
            <a:pathLst>
              <a:path w="4892184" h="4892184">
                <a:moveTo>
                  <a:pt x="0" y="0"/>
                </a:moveTo>
                <a:lnTo>
                  <a:pt x="4892184" y="0"/>
                </a:lnTo>
                <a:lnTo>
                  <a:pt x="4892184" y="4892184"/>
                </a:lnTo>
                <a:lnTo>
                  <a:pt x="0" y="489218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4505067" y="500521"/>
            <a:ext cx="6205894" cy="4393773"/>
          </a:xfrm>
          <a:custGeom>
            <a:avLst/>
            <a:gdLst/>
            <a:ahLst/>
            <a:cxnLst/>
            <a:rect l="l" t="t" r="r" b="b"/>
            <a:pathLst>
              <a:path w="6205894" h="4393773">
                <a:moveTo>
                  <a:pt x="0" y="0"/>
                </a:moveTo>
                <a:lnTo>
                  <a:pt x="6205895" y="0"/>
                </a:lnTo>
                <a:lnTo>
                  <a:pt x="6205895" y="4393774"/>
                </a:lnTo>
                <a:lnTo>
                  <a:pt x="0" y="43937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402947" y="821112"/>
            <a:ext cx="3752592" cy="3752592"/>
          </a:xfrm>
          <a:custGeom>
            <a:avLst/>
            <a:gdLst/>
            <a:ahLst/>
            <a:cxnLst/>
            <a:rect l="l" t="t" r="r" b="b"/>
            <a:pathLst>
              <a:path w="3752592" h="3752592">
                <a:moveTo>
                  <a:pt x="0" y="0"/>
                </a:moveTo>
                <a:lnTo>
                  <a:pt x="3752593" y="0"/>
                </a:lnTo>
                <a:lnTo>
                  <a:pt x="3752593" y="3752592"/>
                </a:lnTo>
                <a:lnTo>
                  <a:pt x="0" y="375259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8176618" y="8319776"/>
            <a:ext cx="7761541" cy="675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60"/>
              </a:lnSpc>
              <a:spcBef>
                <a:spcPct val="0"/>
              </a:spcBef>
            </a:pPr>
            <a:r>
              <a:rPr lang="en-US" sz="4200" dirty="0">
                <a:solidFill>
                  <a:srgbClr val="000000"/>
                </a:solidFill>
                <a:latin typeface="Open Sauce"/>
              </a:rPr>
              <a:t>People with desired  features </a:t>
            </a:r>
          </a:p>
        </p:txBody>
      </p:sp>
    </p:spTree>
  </p:cSld>
  <p:clrMapOvr>
    <a:masterClrMapping/>
  </p:clrMapOvr>
  <p:transition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227215" y="-628442"/>
            <a:ext cx="6863919" cy="11317185"/>
          </a:xfrm>
          <a:custGeom>
            <a:avLst/>
            <a:gdLst/>
            <a:ahLst/>
            <a:cxnLst/>
            <a:rect l="l" t="t" r="r" b="b"/>
            <a:pathLst>
              <a:path w="6863919" h="11317185">
                <a:moveTo>
                  <a:pt x="0" y="0"/>
                </a:moveTo>
                <a:lnTo>
                  <a:pt x="6863919" y="0"/>
                </a:lnTo>
                <a:lnTo>
                  <a:pt x="6863919" y="11317185"/>
                </a:lnTo>
                <a:lnTo>
                  <a:pt x="0" y="113171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9364953" y="-628442"/>
            <a:ext cx="7648793" cy="11045189"/>
          </a:xfrm>
          <a:custGeom>
            <a:avLst/>
            <a:gdLst/>
            <a:ahLst/>
            <a:cxnLst/>
            <a:rect l="l" t="t" r="r" b="b"/>
            <a:pathLst>
              <a:path w="7648793" h="11045189">
                <a:moveTo>
                  <a:pt x="0" y="0"/>
                </a:moveTo>
                <a:lnTo>
                  <a:pt x="7648794" y="0"/>
                </a:lnTo>
                <a:lnTo>
                  <a:pt x="7648794" y="11045189"/>
                </a:lnTo>
                <a:lnTo>
                  <a:pt x="0" y="110451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15199108" y="1028700"/>
            <a:ext cx="2060192" cy="2060192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 w="47625" cap="sq">
              <a:solidFill>
                <a:srgbClr val="FFAF00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948825"/>
            <a:ext cx="918424" cy="996317"/>
          </a:xfrm>
          <a:custGeom>
            <a:avLst/>
            <a:gdLst/>
            <a:ahLst/>
            <a:cxnLst/>
            <a:rect l="l" t="t" r="r" b="b"/>
            <a:pathLst>
              <a:path w="918424" h="996317">
                <a:moveTo>
                  <a:pt x="0" y="0"/>
                </a:moveTo>
                <a:lnTo>
                  <a:pt x="918424" y="0"/>
                </a:lnTo>
                <a:lnTo>
                  <a:pt x="918424" y="996317"/>
                </a:lnTo>
                <a:lnTo>
                  <a:pt x="0" y="99631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1028700" y="2468578"/>
            <a:ext cx="8115300" cy="1428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3C7F72"/>
                </a:solidFill>
                <a:latin typeface="Roca One Ultra-Bold"/>
              </a:rPr>
              <a:t>Data 603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4095699"/>
            <a:ext cx="9691966" cy="41193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004"/>
              </a:lnSpc>
            </a:pPr>
            <a:r>
              <a:rPr lang="en-US" sz="8700">
                <a:solidFill>
                  <a:srgbClr val="D34A24"/>
                </a:solidFill>
                <a:latin typeface="Roca One"/>
              </a:rPr>
              <a:t>Analysis and Prediction of advertising and    Marketing Data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5445473" y="1652777"/>
            <a:ext cx="1567462" cy="7644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45"/>
              </a:lnSpc>
            </a:pPr>
            <a:r>
              <a:rPr lang="en-US" sz="2199" spc="1627">
                <a:solidFill>
                  <a:srgbClr val="000000"/>
                </a:solidFill>
                <a:latin typeface="Open Sauce Bold"/>
              </a:rPr>
              <a:t>20</a:t>
            </a:r>
          </a:p>
          <a:p>
            <a:pPr marL="0" lvl="0" indent="0" algn="ctr">
              <a:lnSpc>
                <a:spcPts val="3145"/>
              </a:lnSpc>
            </a:pPr>
            <a:r>
              <a:rPr lang="en-US" sz="2199" spc="1627">
                <a:solidFill>
                  <a:srgbClr val="000000"/>
                </a:solidFill>
                <a:latin typeface="Open Sauce Bold"/>
              </a:rPr>
              <a:t>23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28700" y="8818091"/>
            <a:ext cx="5785384" cy="86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78"/>
              </a:lnSpc>
            </a:pPr>
            <a:r>
              <a:rPr lang="en-US" sz="2675">
                <a:solidFill>
                  <a:srgbClr val="000000"/>
                </a:solidFill>
                <a:latin typeface="Open Sauce"/>
              </a:rPr>
              <a:t>Lohitha Pulijala UI69297</a:t>
            </a:r>
          </a:p>
          <a:p>
            <a:pPr marL="0" lvl="0" indent="0" algn="l">
              <a:lnSpc>
                <a:spcPts val="3478"/>
              </a:lnSpc>
              <a:spcBef>
                <a:spcPct val="0"/>
              </a:spcBef>
            </a:pPr>
            <a:r>
              <a:rPr lang="en-US" sz="2675">
                <a:solidFill>
                  <a:srgbClr val="000000"/>
                </a:solidFill>
                <a:latin typeface="Open Sauce"/>
              </a:rPr>
              <a:t>Nikhitha Guntaka NGUTAK1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273793" y="1052648"/>
            <a:ext cx="2374407" cy="7064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9"/>
              </a:lnSpc>
            </a:pPr>
            <a:r>
              <a:rPr lang="en-US" sz="4199" dirty="0">
                <a:solidFill>
                  <a:srgbClr val="05070E"/>
                </a:solidFill>
                <a:latin typeface="Canva Sans Bold"/>
              </a:rPr>
              <a:t>UMBC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-3740086" y="8148401"/>
            <a:ext cx="12569397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 u="sng">
                <a:solidFill>
                  <a:srgbClr val="000000"/>
                </a:solidFill>
                <a:latin typeface="Canva Sans Bold"/>
              </a:rPr>
              <a:t>Team Members</a:t>
            </a:r>
          </a:p>
        </p:txBody>
      </p:sp>
    </p:spTree>
  </p:cSld>
  <p:clrMapOvr>
    <a:masterClrMapping/>
  </p:clrMapOvr>
  <p:transition>
    <p:circl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4A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119367" y="-346947"/>
            <a:ext cx="14022379" cy="11331378"/>
            <a:chOff x="0" y="0"/>
            <a:chExt cx="3693137" cy="298439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693137" cy="2984396"/>
            </a:xfrm>
            <a:custGeom>
              <a:avLst/>
              <a:gdLst/>
              <a:ahLst/>
              <a:cxnLst/>
              <a:rect l="l" t="t" r="r" b="b"/>
              <a:pathLst>
                <a:path w="3693137" h="2984396">
                  <a:moveTo>
                    <a:pt x="0" y="0"/>
                  </a:moveTo>
                  <a:lnTo>
                    <a:pt x="3693137" y="0"/>
                  </a:lnTo>
                  <a:lnTo>
                    <a:pt x="3693137" y="2984396"/>
                  </a:lnTo>
                  <a:lnTo>
                    <a:pt x="0" y="2984396"/>
                  </a:lnTo>
                  <a:close/>
                </a:path>
              </a:pathLst>
            </a:custGeom>
            <a:solidFill>
              <a:srgbClr val="FFFBED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76200"/>
              <a:ext cx="3693137" cy="30605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391889" y="2542373"/>
            <a:ext cx="6379043" cy="5552740"/>
            <a:chOff x="0" y="0"/>
            <a:chExt cx="8505390" cy="7403653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t="6476" b="6476"/>
            <a:stretch>
              <a:fillRect/>
            </a:stretch>
          </p:blipFill>
          <p:spPr>
            <a:xfrm>
              <a:off x="0" y="0"/>
              <a:ext cx="8505390" cy="7403653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7560152" y="8095113"/>
            <a:ext cx="1163187" cy="1163187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34A24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672375" y="1850859"/>
            <a:ext cx="3033220" cy="794152"/>
          </a:xfrm>
          <a:custGeom>
            <a:avLst/>
            <a:gdLst/>
            <a:ahLst/>
            <a:cxnLst/>
            <a:rect l="l" t="t" r="r" b="b"/>
            <a:pathLst>
              <a:path w="3033220" h="794152">
                <a:moveTo>
                  <a:pt x="0" y="0"/>
                </a:moveTo>
                <a:lnTo>
                  <a:pt x="3033220" y="0"/>
                </a:lnTo>
                <a:lnTo>
                  <a:pt x="3033220" y="794153"/>
                </a:lnTo>
                <a:lnTo>
                  <a:pt x="0" y="7941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Freeform 11"/>
          <p:cNvSpPr/>
          <p:nvPr/>
        </p:nvSpPr>
        <p:spPr>
          <a:xfrm>
            <a:off x="17857245" y="8509837"/>
            <a:ext cx="345030" cy="333738"/>
          </a:xfrm>
          <a:custGeom>
            <a:avLst/>
            <a:gdLst/>
            <a:ahLst/>
            <a:cxnLst/>
            <a:rect l="l" t="t" r="r" b="b"/>
            <a:pathLst>
              <a:path w="345030" h="333738">
                <a:moveTo>
                  <a:pt x="0" y="0"/>
                </a:moveTo>
                <a:lnTo>
                  <a:pt x="345030" y="0"/>
                </a:lnTo>
                <a:lnTo>
                  <a:pt x="345030" y="333738"/>
                </a:lnTo>
                <a:lnTo>
                  <a:pt x="0" y="33373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5100070" y="819185"/>
            <a:ext cx="10183569" cy="2857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279"/>
              </a:lnSpc>
              <a:spcBef>
                <a:spcPct val="0"/>
              </a:spcBef>
            </a:pPr>
            <a:r>
              <a:rPr lang="en-US" sz="9399">
                <a:solidFill>
                  <a:srgbClr val="D34A24"/>
                </a:solidFill>
                <a:latin typeface="Roca One"/>
              </a:rPr>
              <a:t>Business Proposal</a:t>
            </a:r>
            <a:r>
              <a:rPr lang="en-US" sz="9399" u="none">
                <a:solidFill>
                  <a:srgbClr val="D34A24"/>
                </a:solidFill>
                <a:latin typeface="Roca One"/>
              </a:rPr>
              <a:t> 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11970" y="3788492"/>
            <a:ext cx="10789221" cy="4671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 algn="just">
              <a:lnSpc>
                <a:spcPts val="4555"/>
              </a:lnSpc>
              <a:buFont typeface="Arial"/>
              <a:buChar char="•"/>
            </a:pPr>
            <a:r>
              <a:rPr lang="en-US" sz="3399" spc="3" dirty="0">
                <a:solidFill>
                  <a:srgbClr val="05070E"/>
                </a:solidFill>
                <a:latin typeface="Open Sauce"/>
              </a:rPr>
              <a:t>A data-driven marketing strategist at a forward-thinking online advertising agency, is confronted with a common yet complex puzzle</a:t>
            </a:r>
          </a:p>
          <a:p>
            <a:pPr marL="367029" lvl="1" algn="just">
              <a:lnSpc>
                <a:spcPts val="4555"/>
              </a:lnSpc>
            </a:pPr>
            <a:endParaRPr lang="en-US" sz="3399" spc="3" dirty="0">
              <a:solidFill>
                <a:srgbClr val="05070E"/>
              </a:solidFill>
              <a:latin typeface="Open Sauce"/>
            </a:endParaRPr>
          </a:p>
          <a:p>
            <a:pPr marL="734059" lvl="1" indent="-367030" algn="just">
              <a:lnSpc>
                <a:spcPts val="4555"/>
              </a:lnSpc>
              <a:buFont typeface="Arial"/>
              <a:buChar char="•"/>
            </a:pPr>
            <a:r>
              <a:rPr lang="en-US" sz="3399" spc="1" dirty="0">
                <a:solidFill>
                  <a:srgbClr val="05070E"/>
                </a:solidFill>
                <a:latin typeface="Open Sauce"/>
              </a:rPr>
              <a:t>The digital landscape is crowded, and despite having eye-catching ads, their campaigns' effectiveness is hit-or-miss. They're reaching people, but not necessarily influencing them. </a:t>
            </a:r>
          </a:p>
        </p:txBody>
      </p:sp>
    </p:spTree>
  </p:cSld>
  <p:clrMapOvr>
    <a:masterClrMapping/>
  </p:clrMapOvr>
  <p:transition>
    <p:circl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950D2AAEA8DC45BBE43A9EA4C706D7" ma:contentTypeVersion="2" ma:contentTypeDescription="Create a new document." ma:contentTypeScope="" ma:versionID="0c405116ad2a671d8ad823538a030cd6">
  <xsd:schema xmlns:xsd="http://www.w3.org/2001/XMLSchema" xmlns:xs="http://www.w3.org/2001/XMLSchema" xmlns:p="http://schemas.microsoft.com/office/2006/metadata/properties" xmlns:ns3="3ffd441e-dccd-4927-8892-93be3b9c5c11" targetNamespace="http://schemas.microsoft.com/office/2006/metadata/properties" ma:root="true" ma:fieldsID="a2b159e22cdde5ac3a6fefe42415e893" ns3:_="">
    <xsd:import namespace="3ffd441e-dccd-4927-8892-93be3b9c5c1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ffd441e-dccd-4927-8892-93be3b9c5c1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529C6ED6-4D00-42A8-8DDE-95E2D3E178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ffd441e-dccd-4927-8892-93be3b9c5c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48D077C-19CE-4DEC-99BB-E461A50E200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03C7652-AD80-4463-B6CA-514C31B9153B}">
  <ds:schemaRefs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www.w3.org/XML/1998/namespace"/>
    <ds:schemaRef ds:uri="http://purl.org/dc/dcmitype/"/>
    <ds:schemaRef ds:uri="3ffd441e-dccd-4927-8892-93be3b9c5c11"/>
    <ds:schemaRef ds:uri="http://schemas.microsoft.com/office/2006/metadata/properties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997</Words>
  <Application>Microsoft Office PowerPoint</Application>
  <PresentationFormat>Custom</PresentationFormat>
  <Paragraphs>117</Paragraphs>
  <Slides>28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Roca One</vt:lpstr>
      <vt:lpstr>Roca One Semi-Bold</vt:lpstr>
      <vt:lpstr>Calibri</vt:lpstr>
      <vt:lpstr>Arial</vt:lpstr>
      <vt:lpstr>Open Sauce Bold</vt:lpstr>
      <vt:lpstr>Open Sauce</vt:lpstr>
      <vt:lpstr>Canva Sans</vt:lpstr>
      <vt:lpstr>Roca One Ultra-Bold</vt:lpstr>
      <vt:lpstr>Canva Sans Bold</vt:lpstr>
      <vt:lpstr>Roca One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Analysis and Prediction of advertising and Marketing Data</dc:title>
  <dc:creator>guntaka nikitha</dc:creator>
  <cp:lastModifiedBy>Nikhitha Guntaka</cp:lastModifiedBy>
  <cp:revision>5</cp:revision>
  <dcterms:created xsi:type="dcterms:W3CDTF">2006-08-16T00:00:00Z</dcterms:created>
  <dcterms:modified xsi:type="dcterms:W3CDTF">2023-12-04T22:17:16Z</dcterms:modified>
  <dc:identifier>DAF18hjvvRg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0x010100F9950D2AAEA8DC45BBE43A9EA4C706D7</vt:lpwstr>
  </property>
</Properties>
</file>